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Futura Display" charset="1" panose="020B0504050904050C04"/>
      <p:regular r:id="rId47"/>
    </p:embeddedFont>
    <p:embeddedFont>
      <p:font typeface="Kabel Light" charset="1" panose="020D0302020203020903"/>
      <p:regular r:id="rId48"/>
    </p:embeddedFont>
    <p:embeddedFont>
      <p:font typeface="Kabel Ultra-Bold" charset="1" panose="020D0602020203020903"/>
      <p:regular r:id="rId49"/>
    </p:embeddedFont>
    <p:embeddedFont>
      <p:font typeface="Kabel" charset="1" panose="020D0402020204020903"/>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4.png" Type="http://schemas.openxmlformats.org/officeDocument/2006/relationships/image"/><Relationship Id="rId9"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4.png" Type="http://schemas.openxmlformats.org/officeDocument/2006/relationships/image"/><Relationship Id="rId9"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4.pn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jpeg" Type="http://schemas.openxmlformats.org/officeDocument/2006/relationships/image"/><Relationship Id="rId9"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jpeg" Type="http://schemas.openxmlformats.org/officeDocument/2006/relationships/image"/><Relationship Id="rId9"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jpeg" Type="http://schemas.openxmlformats.org/officeDocument/2006/relationships/image"/><Relationship Id="rId9"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 Id="rId7" Target="../media/image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737607" y="1028700"/>
            <a:ext cx="4812787" cy="2280058"/>
          </a:xfrm>
          <a:custGeom>
            <a:avLst/>
            <a:gdLst/>
            <a:ahLst/>
            <a:cxnLst/>
            <a:rect r="r" b="b" t="t" l="l"/>
            <a:pathLst>
              <a:path h="2280058" w="4812787">
                <a:moveTo>
                  <a:pt x="0" y="0"/>
                </a:moveTo>
                <a:lnTo>
                  <a:pt x="4812786" y="0"/>
                </a:lnTo>
                <a:lnTo>
                  <a:pt x="4812786" y="2280058"/>
                </a:lnTo>
                <a:lnTo>
                  <a:pt x="0" y="2280058"/>
                </a:lnTo>
                <a:lnTo>
                  <a:pt x="0" y="0"/>
                </a:lnTo>
                <a:close/>
              </a:path>
            </a:pathLst>
          </a:custGeom>
          <a:blipFill>
            <a:blip r:embed="rId6"/>
            <a:stretch>
              <a:fillRect l="0" t="0" r="0" b="0"/>
            </a:stretch>
          </a:blipFill>
        </p:spPr>
      </p:sp>
      <p:sp>
        <p:nvSpPr>
          <p:cNvPr name="Freeform 7" id="7"/>
          <p:cNvSpPr/>
          <p:nvPr/>
        </p:nvSpPr>
        <p:spPr>
          <a:xfrm flipH="false" flipV="false" rot="-803892">
            <a:off x="6059925" y="8110156"/>
            <a:ext cx="16230600" cy="6471952"/>
          </a:xfrm>
          <a:custGeom>
            <a:avLst/>
            <a:gdLst/>
            <a:ahLst/>
            <a:cxnLst/>
            <a:rect r="r" b="b" t="t" l="l"/>
            <a:pathLst>
              <a:path h="6471952" w="16230600">
                <a:moveTo>
                  <a:pt x="0" y="0"/>
                </a:moveTo>
                <a:lnTo>
                  <a:pt x="16230600" y="0"/>
                </a:lnTo>
                <a:lnTo>
                  <a:pt x="16230600" y="6471952"/>
                </a:lnTo>
                <a:lnTo>
                  <a:pt x="0" y="6471952"/>
                </a:lnTo>
                <a:lnTo>
                  <a:pt x="0" y="0"/>
                </a:lnTo>
                <a:close/>
              </a:path>
            </a:pathLst>
          </a:custGeom>
          <a:blipFill>
            <a:blip r:embed="rId7"/>
            <a:stretch>
              <a:fillRect l="0" t="0" r="0" b="0"/>
            </a:stretch>
          </a:blipFill>
        </p:spPr>
      </p:sp>
      <p:sp>
        <p:nvSpPr>
          <p:cNvPr name="Freeform 8" id="8"/>
          <p:cNvSpPr/>
          <p:nvPr/>
        </p:nvSpPr>
        <p:spPr>
          <a:xfrm flipH="false" flipV="false" rot="-232787">
            <a:off x="14875025" y="6223667"/>
            <a:ext cx="5251514" cy="8229600"/>
          </a:xfrm>
          <a:custGeom>
            <a:avLst/>
            <a:gdLst/>
            <a:ahLst/>
            <a:cxnLst/>
            <a:rect r="r" b="b" t="t" l="l"/>
            <a:pathLst>
              <a:path h="8229600" w="5251514">
                <a:moveTo>
                  <a:pt x="0" y="0"/>
                </a:moveTo>
                <a:lnTo>
                  <a:pt x="5251513" y="0"/>
                </a:lnTo>
                <a:lnTo>
                  <a:pt x="5251513"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2700000">
            <a:off x="-3914829" y="-5216521"/>
            <a:ext cx="5251514" cy="8229600"/>
          </a:xfrm>
          <a:custGeom>
            <a:avLst/>
            <a:gdLst/>
            <a:ahLst/>
            <a:cxnLst/>
            <a:rect r="r" b="b" t="t" l="l"/>
            <a:pathLst>
              <a:path h="8229600" w="5251514">
                <a:moveTo>
                  <a:pt x="0" y="0"/>
                </a:moveTo>
                <a:lnTo>
                  <a:pt x="5251513" y="0"/>
                </a:lnTo>
                <a:lnTo>
                  <a:pt x="5251513" y="8229600"/>
                </a:lnTo>
                <a:lnTo>
                  <a:pt x="0" y="8229600"/>
                </a:lnTo>
                <a:lnTo>
                  <a:pt x="0" y="0"/>
                </a:lnTo>
                <a:close/>
              </a:path>
            </a:pathLst>
          </a:custGeom>
          <a:blipFill>
            <a:blip r:embed="rId8"/>
            <a:stretch>
              <a:fillRect l="0" t="0" r="0" b="0"/>
            </a:stretch>
          </a:blipFill>
        </p:spPr>
      </p:sp>
      <p:sp>
        <p:nvSpPr>
          <p:cNvPr name="TextBox 10" id="10"/>
          <p:cNvSpPr txBox="true"/>
          <p:nvPr/>
        </p:nvSpPr>
        <p:spPr>
          <a:xfrm rot="0">
            <a:off x="1961216" y="3350248"/>
            <a:ext cx="14365568" cy="2705182"/>
          </a:xfrm>
          <a:prstGeom prst="rect">
            <a:avLst/>
          </a:prstGeom>
        </p:spPr>
        <p:txBody>
          <a:bodyPr anchor="t" rtlCol="false" tIns="0" lIns="0" bIns="0" rIns="0">
            <a:spAutoFit/>
          </a:bodyPr>
          <a:lstStyle/>
          <a:p>
            <a:pPr algn="ctr">
              <a:lnSpc>
                <a:spcPts val="22045"/>
              </a:lnSpc>
            </a:pPr>
            <a:r>
              <a:rPr lang="en-US" sz="15746">
                <a:solidFill>
                  <a:srgbClr val="000000"/>
                </a:solidFill>
                <a:latin typeface="Futura Display"/>
              </a:rPr>
              <a:t>LER</a:t>
            </a:r>
          </a:p>
        </p:txBody>
      </p:sp>
      <p:sp>
        <p:nvSpPr>
          <p:cNvPr name="TextBox 11" id="11"/>
          <p:cNvSpPr txBox="true"/>
          <p:nvPr/>
        </p:nvSpPr>
        <p:spPr>
          <a:xfrm rot="0">
            <a:off x="5525795" y="5941130"/>
            <a:ext cx="8206995" cy="995651"/>
          </a:xfrm>
          <a:prstGeom prst="rect">
            <a:avLst/>
          </a:prstGeom>
        </p:spPr>
        <p:txBody>
          <a:bodyPr anchor="t" rtlCol="false" tIns="0" lIns="0" bIns="0" rIns="0">
            <a:spAutoFit/>
          </a:bodyPr>
          <a:lstStyle/>
          <a:p>
            <a:pPr algn="ctr">
              <a:lnSpc>
                <a:spcPts val="8121"/>
              </a:lnSpc>
            </a:pPr>
            <a:r>
              <a:rPr lang="en-US" sz="5801">
                <a:solidFill>
                  <a:srgbClr val="000000"/>
                </a:solidFill>
                <a:latin typeface="Futura Display"/>
              </a:rPr>
              <a:t>Levantamento de requisitos</a:t>
            </a:r>
          </a:p>
        </p:txBody>
      </p:sp>
      <p:sp>
        <p:nvSpPr>
          <p:cNvPr name="TextBox 12" id="12"/>
          <p:cNvSpPr txBox="true"/>
          <p:nvPr/>
        </p:nvSpPr>
        <p:spPr>
          <a:xfrm rot="0">
            <a:off x="5851821" y="6812956"/>
            <a:ext cx="12270409" cy="1814083"/>
          </a:xfrm>
          <a:prstGeom prst="rect">
            <a:avLst/>
          </a:prstGeom>
        </p:spPr>
        <p:txBody>
          <a:bodyPr anchor="t" rtlCol="false" tIns="0" lIns="0" bIns="0" rIns="0">
            <a:spAutoFit/>
          </a:bodyPr>
          <a:lstStyle/>
          <a:p>
            <a:pPr algn="l">
              <a:lnSpc>
                <a:spcPts val="4688"/>
              </a:lnSpc>
            </a:pPr>
            <a:r>
              <a:rPr lang="en-US" sz="3373">
                <a:solidFill>
                  <a:srgbClr val="000000"/>
                </a:solidFill>
                <a:latin typeface="Kabel Bold"/>
              </a:rPr>
              <a:t>-Isabele Agapito</a:t>
            </a:r>
          </a:p>
          <a:p>
            <a:pPr algn="l">
              <a:lnSpc>
                <a:spcPts val="4688"/>
              </a:lnSpc>
            </a:pPr>
            <a:r>
              <a:rPr lang="en-US" sz="3373">
                <a:solidFill>
                  <a:srgbClr val="000000"/>
                </a:solidFill>
                <a:latin typeface="Kabel Bold"/>
              </a:rPr>
              <a:t>-Juliana Karla</a:t>
            </a:r>
          </a:p>
          <a:p>
            <a:pPr algn="l">
              <a:lnSpc>
                <a:spcPts val="4688"/>
              </a:lnSpc>
            </a:pPr>
            <a:r>
              <a:rPr lang="en-US" sz="3373">
                <a:solidFill>
                  <a:srgbClr val="000000"/>
                </a:solidFill>
                <a:latin typeface="Kabel Bold"/>
              </a:rPr>
              <a:t>-</a:t>
            </a:r>
            <a:r>
              <a:rPr lang="en-US" sz="3373">
                <a:solidFill>
                  <a:srgbClr val="000000"/>
                </a:solidFill>
                <a:latin typeface="Kabel Bold"/>
              </a:rPr>
              <a:t>Nicolas Oliveira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84965" y="1366853"/>
            <a:ext cx="3603035" cy="3200910"/>
          </a:xfrm>
          <a:custGeom>
            <a:avLst/>
            <a:gdLst/>
            <a:ahLst/>
            <a:cxnLst/>
            <a:rect r="r" b="b" t="t" l="l"/>
            <a:pathLst>
              <a:path h="3200910" w="3603035">
                <a:moveTo>
                  <a:pt x="0" y="0"/>
                </a:moveTo>
                <a:lnTo>
                  <a:pt x="3603035" y="0"/>
                </a:lnTo>
                <a:lnTo>
                  <a:pt x="3603035"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776589" y="4405838"/>
            <a:ext cx="12132895" cy="436010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Esta metodologia se baseia na união de levantamento dos processos que irão compor o projeto e o modo como é visto por cada participante do projeto, com ela reconhecemos várias perspectivas e oferece um framework para descobrir os conflitos entre essas diversas visões. </a:t>
            </a:r>
          </a:p>
          <a:p>
            <a:pPr algn="l">
              <a:lnSpc>
                <a:spcPts val="4170"/>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2.2.2. Levantamento orientado a pontos de vista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133119" y="843164"/>
            <a:ext cx="3603035" cy="3200910"/>
          </a:xfrm>
          <a:custGeom>
            <a:avLst/>
            <a:gdLst/>
            <a:ahLst/>
            <a:cxnLst/>
            <a:rect r="r" b="b" t="t" l="l"/>
            <a:pathLst>
              <a:path h="3200910" w="3603035">
                <a:moveTo>
                  <a:pt x="0" y="0"/>
                </a:moveTo>
                <a:lnTo>
                  <a:pt x="3603034" y="0"/>
                </a:lnTo>
                <a:lnTo>
                  <a:pt x="3603034"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0" y="4244660"/>
            <a:ext cx="18288000" cy="607796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A etnografia é um método utilizado pela antropologia na coleta de dados. Ela se baseia no contato entre o antropólogo e seu objeto de estudo, geralmente um grupo social constituído formalmente. Na engenharia de software a etnografia é caracterizada como uma técnica de observação utilizada para mapear requisitos implícitos que refletem processos reais dentro de um ambiente sistêmico. Compreender requisitos sociais e organizacionais, promover um entendimento dos aspectos culturais que regem o ambiente sistêmico direcionam os procedimentos etnográficos. Para aplicar a referida técnica no processo de levantamento de requisitos é necessário estruturar um protocolo (conjunto de regras) etnográfico.  </a:t>
            </a: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2.2.3. Etnografia (observação)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133119" y="1366853"/>
            <a:ext cx="3603035" cy="3200910"/>
          </a:xfrm>
          <a:custGeom>
            <a:avLst/>
            <a:gdLst/>
            <a:ahLst/>
            <a:cxnLst/>
            <a:rect r="r" b="b" t="t" l="l"/>
            <a:pathLst>
              <a:path h="3200910" w="3603035">
                <a:moveTo>
                  <a:pt x="0" y="0"/>
                </a:moveTo>
                <a:lnTo>
                  <a:pt x="3603034" y="0"/>
                </a:lnTo>
                <a:lnTo>
                  <a:pt x="3603034"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801741" y="4405838"/>
            <a:ext cx="12132895" cy="586505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A entrevista é uma das técnicas tradicionais mais simples de utilizar e que produz bons resultados na fase inicial de obtenção de dados. Convém que o entrevistador dê margem ao entrevistado para expor as suas ideias. É necessário ter um plano de entrevista para que não haja dispersão do assunto principal e a entrevista fique longa, deixando o entrevistado cansado e não produzindo bons resultados.</a:t>
            </a:r>
          </a:p>
          <a:p>
            <a:pPr algn="l">
              <a:lnSpc>
                <a:spcPts val="4170"/>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2.2.4. Entrevistas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08575" y="1028700"/>
            <a:ext cx="3603035" cy="3200910"/>
          </a:xfrm>
          <a:custGeom>
            <a:avLst/>
            <a:gdLst/>
            <a:ahLst/>
            <a:cxnLst/>
            <a:rect r="r" b="b" t="t" l="l"/>
            <a:pathLst>
              <a:path h="3200910" w="3603035">
                <a:moveTo>
                  <a:pt x="0" y="0"/>
                </a:moveTo>
                <a:lnTo>
                  <a:pt x="3603034" y="0"/>
                </a:lnTo>
                <a:lnTo>
                  <a:pt x="3603034"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877197" y="4405838"/>
            <a:ext cx="12132895" cy="3607625"/>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O Brainstorming é uma pequena sessão em grupo onde todos os participantes podem dizer o que sentem ser mais importante em relação ao tópico em discussão. Depois, um facilitador lidera o grupo na organização e priorização dos resultados.  </a:t>
            </a:r>
          </a:p>
          <a:p>
            <a:pPr algn="l">
              <a:lnSpc>
                <a:spcPts val="4170"/>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2.2.5. Brainstorming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158271" y="670232"/>
            <a:ext cx="3603035" cy="3200910"/>
          </a:xfrm>
          <a:custGeom>
            <a:avLst/>
            <a:gdLst/>
            <a:ahLst/>
            <a:cxnLst/>
            <a:rect r="r" b="b" t="t" l="l"/>
            <a:pathLst>
              <a:path h="3200910" w="3603035">
                <a:moveTo>
                  <a:pt x="0" y="0"/>
                </a:moveTo>
                <a:lnTo>
                  <a:pt x="3603034" y="0"/>
                </a:lnTo>
                <a:lnTo>
                  <a:pt x="3603034"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826893" y="4405838"/>
            <a:ext cx="13934412" cy="5882894"/>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Nesta etapa, é necessário coletar informações detalhadas sobre as necessidades e requisitos do sistema. Isso pode ser feito por meio de entrevistas com os usuários, questionários, observação do ambiente de trabalho, entre outros métodos. É importante garantir que todas as informações coletadas sejam registradas de forma clara e precisa. Além disso, é fundamental analisar e validar as informações coletadas, a fim de garantir a consistência e a viabilidade das funcionalidades propostas. </a:t>
            </a:r>
          </a:p>
          <a:p>
            <a:pPr algn="l">
              <a:lnSpc>
                <a:spcPts val="4309"/>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2.3.1. Coleta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67137" y="783072"/>
            <a:ext cx="3603035" cy="3200910"/>
          </a:xfrm>
          <a:custGeom>
            <a:avLst/>
            <a:gdLst/>
            <a:ahLst/>
            <a:cxnLst/>
            <a:rect r="r" b="b" t="t" l="l"/>
            <a:pathLst>
              <a:path h="3200910" w="3603035">
                <a:moveTo>
                  <a:pt x="0" y="0"/>
                </a:moveTo>
                <a:lnTo>
                  <a:pt x="3603035" y="0"/>
                </a:lnTo>
                <a:lnTo>
                  <a:pt x="3603035"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1794966" y="4415363"/>
            <a:ext cx="15668655" cy="6230493"/>
          </a:xfrm>
          <a:prstGeom prst="rect">
            <a:avLst/>
          </a:prstGeom>
        </p:spPr>
        <p:txBody>
          <a:bodyPr anchor="t" rtlCol="false" tIns="0" lIns="0" bIns="0" rIns="0">
            <a:spAutoFit/>
          </a:bodyPr>
          <a:lstStyle/>
          <a:p>
            <a:pPr algn="ctr">
              <a:lnSpc>
                <a:spcPts val="5421"/>
              </a:lnSpc>
            </a:pPr>
            <a:r>
              <a:rPr lang="en-US" sz="3900">
                <a:solidFill>
                  <a:srgbClr val="000000"/>
                </a:solidFill>
                <a:latin typeface="Kabel Ultra-Bold"/>
              </a:rPr>
              <a:t>A análise de requisitos em si é um processo que engloba o estudo das necessidades do usuário, para que uma definição correta/completa seja aplicada, gerando melhores softwares. Assim, é um ponto determinante para o sucesso ou o fracasso do projeto.</a:t>
            </a:r>
          </a:p>
          <a:p>
            <a:pPr algn="ctr">
              <a:lnSpc>
                <a:spcPts val="5421"/>
              </a:lnSpc>
            </a:pPr>
            <a:r>
              <a:rPr lang="en-US" sz="3900">
                <a:solidFill>
                  <a:srgbClr val="000000"/>
                </a:solidFill>
                <a:latin typeface="Kabel Ultra-Bold"/>
              </a:rPr>
              <a:t>Os requisitos coletados e usados na análise precisam estar detalhados, e ser quantitativos e significativos para o sistema. Isso porque são eles que fornecem as referências para validar o produto final, assim como para alinhar as expectativas do cliente com os serviços do fornecedor. É por isso que a comunicação e a integração regular entre os usuários do software é tão essencial. Afinal, eles têm influência direta no resultado final do projeto.</a:t>
            </a:r>
          </a:p>
          <a:p>
            <a:pPr algn="ctr">
              <a:lnSpc>
                <a:spcPts val="5421"/>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2.3.2. Análise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67137" y="557392"/>
            <a:ext cx="3603035" cy="3200910"/>
          </a:xfrm>
          <a:custGeom>
            <a:avLst/>
            <a:gdLst/>
            <a:ahLst/>
            <a:cxnLst/>
            <a:rect r="r" b="b" t="t" l="l"/>
            <a:pathLst>
              <a:path h="3200910" w="3603035">
                <a:moveTo>
                  <a:pt x="0" y="0"/>
                </a:moveTo>
                <a:lnTo>
                  <a:pt x="3603035" y="0"/>
                </a:lnTo>
                <a:lnTo>
                  <a:pt x="3603035"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1783751" y="4415363"/>
            <a:ext cx="15691085" cy="6230493"/>
          </a:xfrm>
          <a:prstGeom prst="rect">
            <a:avLst/>
          </a:prstGeom>
        </p:spPr>
        <p:txBody>
          <a:bodyPr anchor="t" rtlCol="false" tIns="0" lIns="0" bIns="0" rIns="0">
            <a:spAutoFit/>
          </a:bodyPr>
          <a:lstStyle/>
          <a:p>
            <a:pPr algn="ctr">
              <a:lnSpc>
                <a:spcPts val="5421"/>
              </a:lnSpc>
            </a:pPr>
            <a:r>
              <a:rPr lang="en-US" sz="3900">
                <a:solidFill>
                  <a:srgbClr val="000000"/>
                </a:solidFill>
                <a:latin typeface="Kabel Ultra-Bold"/>
              </a:rPr>
              <a:t>  A análise de requisitos em si é um processo que engloba o estudo das necessidades do usuário, para que uma definição correta/completa seja aplicada, gerando melhores softwares. Assim, é um ponto determinante para o sucesso ou o fracasso do projeto.</a:t>
            </a:r>
          </a:p>
          <a:p>
            <a:pPr algn="ctr">
              <a:lnSpc>
                <a:spcPts val="5421"/>
              </a:lnSpc>
            </a:pPr>
            <a:r>
              <a:rPr lang="en-US" sz="3900">
                <a:solidFill>
                  <a:srgbClr val="000000"/>
                </a:solidFill>
                <a:latin typeface="Kabel Ultra-Bold"/>
              </a:rPr>
              <a:t>Os requisitos coletados e usados na análise precisam estar detalhados, e ser quantitativos e significativos para o sistema. Isso porque são eles que fornecem as referências para validar o produto final, assim como para alinhar as expectativas do cliente com os serviços do fornecedor. É por isso que a comunicação e a integração regular entre os usuários do software é tão essencial. Afinal, eles têm influência direta no resultado final do projeto.</a:t>
            </a:r>
          </a:p>
          <a:p>
            <a:pPr algn="l">
              <a:lnSpc>
                <a:spcPts val="5421"/>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12513810"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2.3.3. Registros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006886" y="886592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4372" y="541495"/>
            <a:ext cx="3425825" cy="2668190"/>
          </a:xfrm>
          <a:custGeom>
            <a:avLst/>
            <a:gdLst/>
            <a:ahLst/>
            <a:cxnLst/>
            <a:rect r="r" b="b" t="t" l="l"/>
            <a:pathLst>
              <a:path h="2668190" w="3425825">
                <a:moveTo>
                  <a:pt x="0" y="0"/>
                </a:moveTo>
                <a:lnTo>
                  <a:pt x="3425824" y="0"/>
                </a:lnTo>
                <a:lnTo>
                  <a:pt x="3425824" y="2668190"/>
                </a:lnTo>
                <a:lnTo>
                  <a:pt x="0" y="2668190"/>
                </a:lnTo>
                <a:lnTo>
                  <a:pt x="0" y="0"/>
                </a:lnTo>
                <a:close/>
              </a:path>
            </a:pathLst>
          </a:custGeom>
          <a:blipFill>
            <a:blip r:embed="rId6"/>
            <a:stretch>
              <a:fillRect l="0" t="0" r="0" b="0"/>
            </a:stretch>
          </a:blipFill>
        </p:spPr>
      </p:sp>
      <p:sp>
        <p:nvSpPr>
          <p:cNvPr name="Freeform 7" id="7"/>
          <p:cNvSpPr/>
          <p:nvPr/>
        </p:nvSpPr>
        <p:spPr>
          <a:xfrm flipH="false" flipV="false" rot="1890735">
            <a:off x="15859934" y="5427917"/>
            <a:ext cx="8349740" cy="8229600"/>
          </a:xfrm>
          <a:custGeom>
            <a:avLst/>
            <a:gdLst/>
            <a:ahLst/>
            <a:cxnLst/>
            <a:rect r="r" b="b" t="t" l="l"/>
            <a:pathLst>
              <a:path h="8229600" w="8349740">
                <a:moveTo>
                  <a:pt x="0" y="0"/>
                </a:moveTo>
                <a:lnTo>
                  <a:pt x="8349740" y="0"/>
                </a:lnTo>
                <a:lnTo>
                  <a:pt x="8349740"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3554722">
            <a:off x="7547765" y="7132788"/>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9485147">
            <a:off x="-6021884" y="7944654"/>
            <a:ext cx="8358577" cy="4684691"/>
          </a:xfrm>
          <a:custGeom>
            <a:avLst/>
            <a:gdLst/>
            <a:ahLst/>
            <a:cxnLst/>
            <a:rect r="r" b="b" t="t" l="l"/>
            <a:pathLst>
              <a:path h="4684691" w="8358577">
                <a:moveTo>
                  <a:pt x="0" y="0"/>
                </a:moveTo>
                <a:lnTo>
                  <a:pt x="8358578" y="0"/>
                </a:lnTo>
                <a:lnTo>
                  <a:pt x="8358578" y="4684692"/>
                </a:lnTo>
                <a:lnTo>
                  <a:pt x="0" y="4684692"/>
                </a:lnTo>
                <a:lnTo>
                  <a:pt x="0" y="0"/>
                </a:lnTo>
                <a:close/>
              </a:path>
            </a:pathLst>
          </a:custGeom>
          <a:blipFill>
            <a:blip r:embed="rId9"/>
            <a:stretch>
              <a:fillRect l="0" t="0" r="0" b="0"/>
            </a:stretch>
          </a:blipFill>
        </p:spPr>
      </p:sp>
      <p:sp>
        <p:nvSpPr>
          <p:cNvPr name="TextBox 10" id="10"/>
          <p:cNvSpPr txBox="true"/>
          <p:nvPr/>
        </p:nvSpPr>
        <p:spPr>
          <a:xfrm rot="0">
            <a:off x="2613756" y="77430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Gerenciamento de Requisitos</a:t>
            </a:r>
          </a:p>
        </p:txBody>
      </p:sp>
      <p:sp>
        <p:nvSpPr>
          <p:cNvPr name="TextBox 11" id="11"/>
          <p:cNvSpPr txBox="true"/>
          <p:nvPr/>
        </p:nvSpPr>
        <p:spPr>
          <a:xfrm rot="0">
            <a:off x="3740196" y="4166488"/>
            <a:ext cx="6742483"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3.1. Definição</a:t>
            </a:r>
          </a:p>
        </p:txBody>
      </p:sp>
      <p:sp>
        <p:nvSpPr>
          <p:cNvPr name="TextBox 12" id="12"/>
          <p:cNvSpPr txBox="true"/>
          <p:nvPr/>
        </p:nvSpPr>
        <p:spPr>
          <a:xfrm rot="0">
            <a:off x="4423458" y="4937640"/>
            <a:ext cx="11621789" cy="436010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gerenciamento de requisitos é um modelo sistemático para encontrar, documentar, organizar e rastrear os requisitos variáveis de um sistema. Definimos um requisito como: Uma condição ou uma capacidade com a qual o sistema deve estar de acordo. </a:t>
            </a:r>
          </a:p>
          <a:p>
            <a:pPr algn="l">
              <a:lnSpc>
                <a:spcPts val="417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006886" y="886592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4372" y="541495"/>
            <a:ext cx="3425825" cy="2668190"/>
          </a:xfrm>
          <a:custGeom>
            <a:avLst/>
            <a:gdLst/>
            <a:ahLst/>
            <a:cxnLst/>
            <a:rect r="r" b="b" t="t" l="l"/>
            <a:pathLst>
              <a:path h="2668190" w="3425825">
                <a:moveTo>
                  <a:pt x="0" y="0"/>
                </a:moveTo>
                <a:lnTo>
                  <a:pt x="3425824" y="0"/>
                </a:lnTo>
                <a:lnTo>
                  <a:pt x="3425824" y="2668190"/>
                </a:lnTo>
                <a:lnTo>
                  <a:pt x="0" y="2668190"/>
                </a:lnTo>
                <a:lnTo>
                  <a:pt x="0" y="0"/>
                </a:lnTo>
                <a:close/>
              </a:path>
            </a:pathLst>
          </a:custGeom>
          <a:blipFill>
            <a:blip r:embed="rId6"/>
            <a:stretch>
              <a:fillRect l="0" t="0" r="0" b="0"/>
            </a:stretch>
          </a:blipFill>
        </p:spPr>
      </p:sp>
      <p:sp>
        <p:nvSpPr>
          <p:cNvPr name="Freeform 7" id="7"/>
          <p:cNvSpPr/>
          <p:nvPr/>
        </p:nvSpPr>
        <p:spPr>
          <a:xfrm flipH="false" flipV="false" rot="1890735">
            <a:off x="15859934" y="5427917"/>
            <a:ext cx="8349740" cy="8229600"/>
          </a:xfrm>
          <a:custGeom>
            <a:avLst/>
            <a:gdLst/>
            <a:ahLst/>
            <a:cxnLst/>
            <a:rect r="r" b="b" t="t" l="l"/>
            <a:pathLst>
              <a:path h="8229600" w="8349740">
                <a:moveTo>
                  <a:pt x="0" y="0"/>
                </a:moveTo>
                <a:lnTo>
                  <a:pt x="8349740" y="0"/>
                </a:lnTo>
                <a:lnTo>
                  <a:pt x="8349740"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3554722">
            <a:off x="7547765" y="7132788"/>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9485147">
            <a:off x="-6021884" y="7944654"/>
            <a:ext cx="8358577" cy="4684691"/>
          </a:xfrm>
          <a:custGeom>
            <a:avLst/>
            <a:gdLst/>
            <a:ahLst/>
            <a:cxnLst/>
            <a:rect r="r" b="b" t="t" l="l"/>
            <a:pathLst>
              <a:path h="4684691" w="8358577">
                <a:moveTo>
                  <a:pt x="0" y="0"/>
                </a:moveTo>
                <a:lnTo>
                  <a:pt x="8358578" y="0"/>
                </a:lnTo>
                <a:lnTo>
                  <a:pt x="8358578" y="4684692"/>
                </a:lnTo>
                <a:lnTo>
                  <a:pt x="0" y="4684692"/>
                </a:lnTo>
                <a:lnTo>
                  <a:pt x="0" y="0"/>
                </a:lnTo>
                <a:close/>
              </a:path>
            </a:pathLst>
          </a:custGeom>
          <a:blipFill>
            <a:blip r:embed="rId9"/>
            <a:stretch>
              <a:fillRect l="0" t="0" r="0" b="0"/>
            </a:stretch>
          </a:blipFill>
        </p:spPr>
      </p:sp>
      <p:sp>
        <p:nvSpPr>
          <p:cNvPr name="TextBox 10" id="10"/>
          <p:cNvSpPr txBox="true"/>
          <p:nvPr/>
        </p:nvSpPr>
        <p:spPr>
          <a:xfrm rot="0">
            <a:off x="2613756" y="77430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Gerenciamento de Requisitos</a:t>
            </a:r>
          </a:p>
        </p:txBody>
      </p:sp>
      <p:sp>
        <p:nvSpPr>
          <p:cNvPr name="TextBox 11" id="11"/>
          <p:cNvSpPr txBox="true"/>
          <p:nvPr/>
        </p:nvSpPr>
        <p:spPr>
          <a:xfrm rot="0">
            <a:off x="3740196" y="4344342"/>
            <a:ext cx="6742483"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3.2. Gestão de mudanças</a:t>
            </a:r>
          </a:p>
        </p:txBody>
      </p:sp>
      <p:sp>
        <p:nvSpPr>
          <p:cNvPr name="TextBox 12" id="12"/>
          <p:cNvSpPr txBox="true"/>
          <p:nvPr/>
        </p:nvSpPr>
        <p:spPr>
          <a:xfrm rot="0">
            <a:off x="4449060" y="5126261"/>
            <a:ext cx="11621789" cy="436010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Gerenciamento de Mudanças de Requisitos é o processo de identificar, analisar, rastrear e aprovar mudanças nos requisitos. O principal objetivo desse processo é minimizar o impacto da mudança no cronograma e nos custos do projeto. Também ajuda a manter a qualidade das entregas. </a:t>
            </a:r>
          </a:p>
          <a:p>
            <a:pPr algn="l">
              <a:lnSpc>
                <a:spcPts val="417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006886" y="886592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4372" y="541495"/>
            <a:ext cx="3425825" cy="2668190"/>
          </a:xfrm>
          <a:custGeom>
            <a:avLst/>
            <a:gdLst/>
            <a:ahLst/>
            <a:cxnLst/>
            <a:rect r="r" b="b" t="t" l="l"/>
            <a:pathLst>
              <a:path h="2668190" w="3425825">
                <a:moveTo>
                  <a:pt x="0" y="0"/>
                </a:moveTo>
                <a:lnTo>
                  <a:pt x="3425824" y="0"/>
                </a:lnTo>
                <a:lnTo>
                  <a:pt x="3425824" y="2668190"/>
                </a:lnTo>
                <a:lnTo>
                  <a:pt x="0" y="2668190"/>
                </a:lnTo>
                <a:lnTo>
                  <a:pt x="0" y="0"/>
                </a:lnTo>
                <a:close/>
              </a:path>
            </a:pathLst>
          </a:custGeom>
          <a:blipFill>
            <a:blip r:embed="rId6"/>
            <a:stretch>
              <a:fillRect l="0" t="0" r="0" b="0"/>
            </a:stretch>
          </a:blipFill>
        </p:spPr>
      </p:sp>
      <p:sp>
        <p:nvSpPr>
          <p:cNvPr name="Freeform 7" id="7"/>
          <p:cNvSpPr/>
          <p:nvPr/>
        </p:nvSpPr>
        <p:spPr>
          <a:xfrm flipH="false" flipV="false" rot="1890735">
            <a:off x="15859934" y="5427917"/>
            <a:ext cx="8349740" cy="8229600"/>
          </a:xfrm>
          <a:custGeom>
            <a:avLst/>
            <a:gdLst/>
            <a:ahLst/>
            <a:cxnLst/>
            <a:rect r="r" b="b" t="t" l="l"/>
            <a:pathLst>
              <a:path h="8229600" w="8349740">
                <a:moveTo>
                  <a:pt x="0" y="0"/>
                </a:moveTo>
                <a:lnTo>
                  <a:pt x="8349740" y="0"/>
                </a:lnTo>
                <a:lnTo>
                  <a:pt x="8349740"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3554722">
            <a:off x="7547765" y="7132788"/>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9485147">
            <a:off x="-6021884" y="7944654"/>
            <a:ext cx="8358577" cy="4684691"/>
          </a:xfrm>
          <a:custGeom>
            <a:avLst/>
            <a:gdLst/>
            <a:ahLst/>
            <a:cxnLst/>
            <a:rect r="r" b="b" t="t" l="l"/>
            <a:pathLst>
              <a:path h="4684691" w="8358577">
                <a:moveTo>
                  <a:pt x="0" y="0"/>
                </a:moveTo>
                <a:lnTo>
                  <a:pt x="8358578" y="0"/>
                </a:lnTo>
                <a:lnTo>
                  <a:pt x="8358578" y="4684692"/>
                </a:lnTo>
                <a:lnTo>
                  <a:pt x="0" y="4684692"/>
                </a:lnTo>
                <a:lnTo>
                  <a:pt x="0" y="0"/>
                </a:lnTo>
                <a:close/>
              </a:path>
            </a:pathLst>
          </a:custGeom>
          <a:blipFill>
            <a:blip r:embed="rId9"/>
            <a:stretch>
              <a:fillRect l="0" t="0" r="0" b="0"/>
            </a:stretch>
          </a:blipFill>
        </p:spPr>
      </p:sp>
      <p:sp>
        <p:nvSpPr>
          <p:cNvPr name="TextBox 10" id="10"/>
          <p:cNvSpPr txBox="true"/>
          <p:nvPr/>
        </p:nvSpPr>
        <p:spPr>
          <a:xfrm rot="0">
            <a:off x="2613756" y="77430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Gerenciamento de Requisitos</a:t>
            </a:r>
          </a:p>
        </p:txBody>
      </p:sp>
      <p:sp>
        <p:nvSpPr>
          <p:cNvPr name="TextBox 11" id="11"/>
          <p:cNvSpPr txBox="true"/>
          <p:nvPr/>
        </p:nvSpPr>
        <p:spPr>
          <a:xfrm rot="0">
            <a:off x="3755797" y="4344912"/>
            <a:ext cx="9584656"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3.3. Validação de requisitos</a:t>
            </a:r>
          </a:p>
        </p:txBody>
      </p:sp>
      <p:sp>
        <p:nvSpPr>
          <p:cNvPr name="TextBox 12" id="12"/>
          <p:cNvSpPr txBox="true"/>
          <p:nvPr/>
        </p:nvSpPr>
        <p:spPr>
          <a:xfrm rot="0">
            <a:off x="2908919" y="5125589"/>
            <a:ext cx="14019313" cy="5641149"/>
          </a:xfrm>
          <a:prstGeom prst="rect">
            <a:avLst/>
          </a:prstGeom>
        </p:spPr>
        <p:txBody>
          <a:bodyPr anchor="t" rtlCol="false" tIns="0" lIns="0" bIns="0" rIns="0">
            <a:spAutoFit/>
          </a:bodyPr>
          <a:lstStyle/>
          <a:p>
            <a:pPr algn="ctr">
              <a:lnSpc>
                <a:spcPts val="5560"/>
              </a:lnSpc>
            </a:pPr>
            <a:r>
              <a:rPr lang="en-US" sz="4000">
                <a:solidFill>
                  <a:srgbClr val="000000"/>
                </a:solidFill>
                <a:latin typeface="Kabel Ultra-Bold"/>
              </a:rPr>
              <a:t>A validação de requisitos é o processo de verificar se os requisitos definidos são para desenvolvimento e definir o sistema que o cliente realmente deseja. A validação de requisitos nos ajuda a detectar erros em um estágio inicial do desenvolvimento do produto, para que não resulte em retrabalho excessivo quando detectado posteriormente no ciclo de vida do desenvolvimento do sistema. Nesta postagem do blog, veremos o que é validação de requisitos, seu processo e várias ferramentas usadas para validação de requisitos. </a:t>
            </a:r>
          </a:p>
          <a:p>
            <a:pPr algn="ctr">
              <a:lnSpc>
                <a:spcPts val="514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609723" y="4253438"/>
            <a:ext cx="12270409" cy="3914028"/>
          </a:xfrm>
          <a:prstGeom prst="rect">
            <a:avLst/>
          </a:prstGeom>
        </p:spPr>
        <p:txBody>
          <a:bodyPr anchor="t" rtlCol="false" tIns="0" lIns="0" bIns="0" rIns="0">
            <a:spAutoFit/>
          </a:bodyPr>
          <a:lstStyle/>
          <a:p>
            <a:pPr algn="ctr">
              <a:lnSpc>
                <a:spcPts val="6078"/>
              </a:lnSpc>
            </a:pPr>
            <a:r>
              <a:rPr lang="en-US" sz="4373">
                <a:solidFill>
                  <a:srgbClr val="000000"/>
                </a:solidFill>
                <a:latin typeface="Kabel Ultra-Bold"/>
              </a:rPr>
              <a:t>Um requisito consiste na definição documentada de uma propriedade ou comportamento que um produto deve atender. Os requisitos definem o que é necessário e dão foco à equipe do projeto. Eles são o método primário para comunicar os objetivos do projeto para todos na empresa.                                      </a:t>
            </a: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6742483"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1.1. Definição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60162">
            <a:off x="11267311" y="2164454"/>
            <a:ext cx="1635311" cy="1920930"/>
          </a:xfrm>
          <a:custGeom>
            <a:avLst/>
            <a:gdLst/>
            <a:ahLst/>
            <a:cxnLst/>
            <a:rect r="r" b="b" t="t" l="l"/>
            <a:pathLst>
              <a:path h="1920930" w="1635311">
                <a:moveTo>
                  <a:pt x="0" y="0"/>
                </a:moveTo>
                <a:lnTo>
                  <a:pt x="1635310" y="0"/>
                </a:lnTo>
                <a:lnTo>
                  <a:pt x="1635310" y="1920930"/>
                </a:lnTo>
                <a:lnTo>
                  <a:pt x="0" y="1920930"/>
                </a:lnTo>
                <a:lnTo>
                  <a:pt x="0" y="0"/>
                </a:lnTo>
                <a:close/>
              </a:path>
            </a:pathLst>
          </a:custGeom>
          <a:blipFill>
            <a:blip r:embed="rId6"/>
            <a:stretch>
              <a:fillRect l="0" t="0" r="0" b="0"/>
            </a:stretch>
          </a:blipFill>
        </p:spPr>
      </p:sp>
      <p:sp>
        <p:nvSpPr>
          <p:cNvPr name="Freeform 7" id="7"/>
          <p:cNvSpPr/>
          <p:nvPr/>
        </p:nvSpPr>
        <p:spPr>
          <a:xfrm flipH="false" flipV="true" rot="7443373">
            <a:off x="12628945" y="8634184"/>
            <a:ext cx="8115300" cy="3305632"/>
          </a:xfrm>
          <a:custGeom>
            <a:avLst/>
            <a:gdLst/>
            <a:ahLst/>
            <a:cxnLst/>
            <a:rect r="r" b="b" t="t" l="l"/>
            <a:pathLst>
              <a:path h="3305632" w="8115300">
                <a:moveTo>
                  <a:pt x="0" y="3305632"/>
                </a:moveTo>
                <a:lnTo>
                  <a:pt x="8115300" y="3305632"/>
                </a:lnTo>
                <a:lnTo>
                  <a:pt x="8115300" y="0"/>
                </a:lnTo>
                <a:lnTo>
                  <a:pt x="0" y="0"/>
                </a:lnTo>
                <a:lnTo>
                  <a:pt x="0" y="3305632"/>
                </a:lnTo>
                <a:close/>
              </a:path>
            </a:pathLst>
          </a:custGeom>
          <a:blipFill>
            <a:blip r:embed="rId7"/>
            <a:stretch>
              <a:fillRect l="0" t="0" r="0" b="0"/>
            </a:stretch>
          </a:blipFill>
        </p:spPr>
      </p:sp>
      <p:sp>
        <p:nvSpPr>
          <p:cNvPr name="Freeform 8" id="8"/>
          <p:cNvSpPr/>
          <p:nvPr/>
        </p:nvSpPr>
        <p:spPr>
          <a:xfrm flipH="false" flipV="false" rot="-1709282">
            <a:off x="-5143500" y="-5695914"/>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2349531">
            <a:off x="-6827446" y="8840612"/>
            <a:ext cx="9979762" cy="5593308"/>
          </a:xfrm>
          <a:custGeom>
            <a:avLst/>
            <a:gdLst/>
            <a:ahLst/>
            <a:cxnLst/>
            <a:rect r="r" b="b" t="t" l="l"/>
            <a:pathLst>
              <a:path h="5593308" w="9979762">
                <a:moveTo>
                  <a:pt x="0" y="0"/>
                </a:moveTo>
                <a:lnTo>
                  <a:pt x="9979762" y="0"/>
                </a:lnTo>
                <a:lnTo>
                  <a:pt x="9979762" y="5593309"/>
                </a:lnTo>
                <a:lnTo>
                  <a:pt x="0" y="5593309"/>
                </a:lnTo>
                <a:lnTo>
                  <a:pt x="0" y="0"/>
                </a:lnTo>
                <a:close/>
              </a:path>
            </a:pathLst>
          </a:custGeom>
          <a:blipFill>
            <a:blip r:embed="rId9"/>
            <a:stretch>
              <a:fillRect l="0" t="0" r="0" b="0"/>
            </a:stretch>
          </a:blipFill>
        </p:spPr>
      </p:sp>
      <p:sp>
        <p:nvSpPr>
          <p:cNvPr name="TextBox 10" id="10"/>
          <p:cNvSpPr txBox="true"/>
          <p:nvPr/>
        </p:nvSpPr>
        <p:spPr>
          <a:xfrm rot="0">
            <a:off x="2619345" y="7672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Documentação de Requisitos</a:t>
            </a:r>
          </a:p>
        </p:txBody>
      </p:sp>
      <p:sp>
        <p:nvSpPr>
          <p:cNvPr name="TextBox 11" id="11"/>
          <p:cNvSpPr txBox="true"/>
          <p:nvPr/>
        </p:nvSpPr>
        <p:spPr>
          <a:xfrm rot="0">
            <a:off x="4573499" y="4417651"/>
            <a:ext cx="685932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4.1. Normas técnicas</a:t>
            </a:r>
          </a:p>
        </p:txBody>
      </p:sp>
      <p:sp>
        <p:nvSpPr>
          <p:cNvPr name="TextBox 12" id="12"/>
          <p:cNvSpPr txBox="true"/>
          <p:nvPr/>
        </p:nvSpPr>
        <p:spPr>
          <a:xfrm rot="0">
            <a:off x="0" y="5217378"/>
            <a:ext cx="18288000" cy="4925695"/>
          </a:xfrm>
          <a:prstGeom prst="rect">
            <a:avLst/>
          </a:prstGeom>
        </p:spPr>
        <p:txBody>
          <a:bodyPr anchor="t" rtlCol="false" tIns="0" lIns="0" bIns="0" rIns="0">
            <a:spAutoFit/>
          </a:bodyPr>
          <a:lstStyle/>
          <a:p>
            <a:pPr algn="ctr">
              <a:lnSpc>
                <a:spcPts val="4865"/>
              </a:lnSpc>
            </a:pPr>
            <a:r>
              <a:rPr lang="en-US" sz="3500">
                <a:solidFill>
                  <a:srgbClr val="000000"/>
                </a:solidFill>
                <a:latin typeface="Kabel Ultra-Bold"/>
              </a:rPr>
              <a:t>Construir uma documentação de requisitos requer um processo, o qual informam um conjunto de atividades que devem ser realizadas. Dessa forma, detectar erros ou quaisquer outros problemas como, inconsistência e falta de clareza. </a:t>
            </a:r>
          </a:p>
          <a:p>
            <a:pPr algn="ctr">
              <a:lnSpc>
                <a:spcPts val="4865"/>
              </a:lnSpc>
            </a:pPr>
            <a:r>
              <a:rPr lang="en-US" sz="3500">
                <a:solidFill>
                  <a:srgbClr val="000000"/>
                </a:solidFill>
                <a:latin typeface="Kabel Ultra-Bold"/>
              </a:rPr>
              <a:t>O objetivo é definir as características do produto com o posto de vista do cliente, a análise de requisitos pretende obter as especificações de requisitos, do ponto de vista técnico. </a:t>
            </a:r>
          </a:p>
          <a:p>
            <a:pPr algn="ctr">
              <a:lnSpc>
                <a:spcPts val="4865"/>
              </a:lnSpc>
            </a:pPr>
            <a:r>
              <a:rPr lang="en-US" sz="3500">
                <a:solidFill>
                  <a:srgbClr val="000000"/>
                </a:solidFill>
                <a:latin typeface="Kabel Ultra-Bold"/>
              </a:rPr>
              <a:t>O documento de requisitos delimita o escopo do conjunto de funcionalidades que o sistema deve fornecer, também como descreve os atributos de mais importância que devem estar presentes. Este documento deve ser elaborado de maneira completa, precisa, consistente e compreensível aos stakeholders (os principais interessados no sistema).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60162">
            <a:off x="11267311" y="2164454"/>
            <a:ext cx="1635311" cy="1920930"/>
          </a:xfrm>
          <a:custGeom>
            <a:avLst/>
            <a:gdLst/>
            <a:ahLst/>
            <a:cxnLst/>
            <a:rect r="r" b="b" t="t" l="l"/>
            <a:pathLst>
              <a:path h="1920930" w="1635311">
                <a:moveTo>
                  <a:pt x="0" y="0"/>
                </a:moveTo>
                <a:lnTo>
                  <a:pt x="1635310" y="0"/>
                </a:lnTo>
                <a:lnTo>
                  <a:pt x="1635310" y="1920930"/>
                </a:lnTo>
                <a:lnTo>
                  <a:pt x="0" y="1920930"/>
                </a:lnTo>
                <a:lnTo>
                  <a:pt x="0" y="0"/>
                </a:lnTo>
                <a:close/>
              </a:path>
            </a:pathLst>
          </a:custGeom>
          <a:blipFill>
            <a:blip r:embed="rId6"/>
            <a:stretch>
              <a:fillRect l="0" t="0" r="0" b="0"/>
            </a:stretch>
          </a:blipFill>
        </p:spPr>
      </p:sp>
      <p:sp>
        <p:nvSpPr>
          <p:cNvPr name="Freeform 7" id="7"/>
          <p:cNvSpPr/>
          <p:nvPr/>
        </p:nvSpPr>
        <p:spPr>
          <a:xfrm flipH="false" flipV="true" rot="7443373">
            <a:off x="12628945" y="8634184"/>
            <a:ext cx="8115300" cy="3305632"/>
          </a:xfrm>
          <a:custGeom>
            <a:avLst/>
            <a:gdLst/>
            <a:ahLst/>
            <a:cxnLst/>
            <a:rect r="r" b="b" t="t" l="l"/>
            <a:pathLst>
              <a:path h="3305632" w="8115300">
                <a:moveTo>
                  <a:pt x="0" y="3305632"/>
                </a:moveTo>
                <a:lnTo>
                  <a:pt x="8115300" y="3305632"/>
                </a:lnTo>
                <a:lnTo>
                  <a:pt x="8115300" y="0"/>
                </a:lnTo>
                <a:lnTo>
                  <a:pt x="0" y="0"/>
                </a:lnTo>
                <a:lnTo>
                  <a:pt x="0" y="3305632"/>
                </a:lnTo>
                <a:close/>
              </a:path>
            </a:pathLst>
          </a:custGeom>
          <a:blipFill>
            <a:blip r:embed="rId7"/>
            <a:stretch>
              <a:fillRect l="0" t="0" r="0" b="0"/>
            </a:stretch>
          </a:blipFill>
        </p:spPr>
      </p:sp>
      <p:sp>
        <p:nvSpPr>
          <p:cNvPr name="Freeform 8" id="8"/>
          <p:cNvSpPr/>
          <p:nvPr/>
        </p:nvSpPr>
        <p:spPr>
          <a:xfrm flipH="false" flipV="false" rot="-1709282">
            <a:off x="-5143500" y="-5695914"/>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2349531">
            <a:off x="-6827446" y="8840612"/>
            <a:ext cx="9979762" cy="5593308"/>
          </a:xfrm>
          <a:custGeom>
            <a:avLst/>
            <a:gdLst/>
            <a:ahLst/>
            <a:cxnLst/>
            <a:rect r="r" b="b" t="t" l="l"/>
            <a:pathLst>
              <a:path h="5593308" w="9979762">
                <a:moveTo>
                  <a:pt x="0" y="0"/>
                </a:moveTo>
                <a:lnTo>
                  <a:pt x="9979762" y="0"/>
                </a:lnTo>
                <a:lnTo>
                  <a:pt x="9979762" y="5593309"/>
                </a:lnTo>
                <a:lnTo>
                  <a:pt x="0" y="5593309"/>
                </a:lnTo>
                <a:lnTo>
                  <a:pt x="0" y="0"/>
                </a:lnTo>
                <a:close/>
              </a:path>
            </a:pathLst>
          </a:custGeom>
          <a:blipFill>
            <a:blip r:embed="rId9"/>
            <a:stretch>
              <a:fillRect l="0" t="0" r="0" b="0"/>
            </a:stretch>
          </a:blipFill>
        </p:spPr>
      </p:sp>
      <p:sp>
        <p:nvSpPr>
          <p:cNvPr name="TextBox 10" id="10"/>
          <p:cNvSpPr txBox="true"/>
          <p:nvPr/>
        </p:nvSpPr>
        <p:spPr>
          <a:xfrm rot="0">
            <a:off x="2619345" y="7672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Documentação de Requisitos</a:t>
            </a:r>
          </a:p>
        </p:txBody>
      </p:sp>
      <p:sp>
        <p:nvSpPr>
          <p:cNvPr name="TextBox 11" id="11"/>
          <p:cNvSpPr txBox="true"/>
          <p:nvPr/>
        </p:nvSpPr>
        <p:spPr>
          <a:xfrm rot="0">
            <a:off x="1999620" y="4188712"/>
            <a:ext cx="1309701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4.2. Estrutura padrão (modelos de documentação)</a:t>
            </a:r>
          </a:p>
        </p:txBody>
      </p:sp>
      <p:sp>
        <p:nvSpPr>
          <p:cNvPr name="TextBox 12" id="12"/>
          <p:cNvSpPr txBox="true"/>
          <p:nvPr/>
        </p:nvSpPr>
        <p:spPr>
          <a:xfrm rot="0">
            <a:off x="0" y="4855614"/>
            <a:ext cx="18288000" cy="5478271"/>
          </a:xfrm>
          <a:prstGeom prst="rect">
            <a:avLst/>
          </a:prstGeom>
        </p:spPr>
        <p:txBody>
          <a:bodyPr anchor="t" rtlCol="false" tIns="0" lIns="0" bIns="0" rIns="0">
            <a:spAutoFit/>
          </a:bodyPr>
          <a:lstStyle/>
          <a:p>
            <a:pPr algn="ctr">
              <a:lnSpc>
                <a:spcPts val="4309"/>
              </a:lnSpc>
            </a:pPr>
            <a:r>
              <a:rPr lang="en-US" sz="3100">
                <a:solidFill>
                  <a:srgbClr val="000000"/>
                </a:solidFill>
                <a:latin typeface="Kabel Ultra-Bold"/>
              </a:rPr>
              <a:t>Introdução: Contém uma descrição dos objetivos do documento, o público ao qual se destina, o propósito e escopo do projeto a ser desenvolvido.</a:t>
            </a:r>
          </a:p>
          <a:p>
            <a:pPr algn="ctr">
              <a:lnSpc>
                <a:spcPts val="4309"/>
              </a:lnSpc>
            </a:pPr>
            <a:r>
              <a:rPr lang="en-US" sz="3100">
                <a:solidFill>
                  <a:srgbClr val="000000"/>
                </a:solidFill>
                <a:latin typeface="Kabel Ultra-Bold"/>
              </a:rPr>
              <a:t>• Requisitos Funcionais: Descreve as principais funcionalidades que o sistema de software irá realizar, é imprescindível que o engenheiro de software deve organizar o conjunto de funcionalidades do sistema com o intuito de deixar mais compreensíveis aos diversos stakeholders.</a:t>
            </a:r>
          </a:p>
          <a:p>
            <a:pPr algn="ctr">
              <a:lnSpc>
                <a:spcPts val="4309"/>
              </a:lnSpc>
            </a:pPr>
            <a:r>
              <a:rPr lang="en-US" sz="3100">
                <a:solidFill>
                  <a:srgbClr val="000000"/>
                </a:solidFill>
                <a:latin typeface="Kabel Ultra-Bold"/>
              </a:rPr>
              <a:t>• Requisitos Não-Funcionais: Está parte apresenta outros requisitos de produtos que limitam o desenvolvimento do sistema. Inclui também requisitos de segurança, confiabilidade, timeout de sessão de usuário, usabilidade, entre outros. A seção considera requisitos do produto, do processo, da interface gráfica e da plataforma utilizada. </a:t>
            </a:r>
          </a:p>
          <a:p>
            <a:pPr algn="ctr">
              <a:lnSpc>
                <a:spcPts val="4309"/>
              </a:lnSpc>
            </a:pPr>
            <a:r>
              <a:rPr lang="en-US" sz="3100">
                <a:solidFill>
                  <a:srgbClr val="000000"/>
                </a:solidFill>
                <a:latin typeface="Kabel Ultra-Bold"/>
              </a:rPr>
              <a:t>• Escopo Não-Contemplado (Opcional): Contém descrição das funcionalidades não apresentadas no escopo do sistema a ser desenvolvido.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60162">
            <a:off x="11267311" y="2164454"/>
            <a:ext cx="1635311" cy="1920930"/>
          </a:xfrm>
          <a:custGeom>
            <a:avLst/>
            <a:gdLst/>
            <a:ahLst/>
            <a:cxnLst/>
            <a:rect r="r" b="b" t="t" l="l"/>
            <a:pathLst>
              <a:path h="1920930" w="1635311">
                <a:moveTo>
                  <a:pt x="0" y="0"/>
                </a:moveTo>
                <a:lnTo>
                  <a:pt x="1635310" y="0"/>
                </a:lnTo>
                <a:lnTo>
                  <a:pt x="1635310" y="1920930"/>
                </a:lnTo>
                <a:lnTo>
                  <a:pt x="0" y="1920930"/>
                </a:lnTo>
                <a:lnTo>
                  <a:pt x="0" y="0"/>
                </a:lnTo>
                <a:close/>
              </a:path>
            </a:pathLst>
          </a:custGeom>
          <a:blipFill>
            <a:blip r:embed="rId6"/>
            <a:stretch>
              <a:fillRect l="0" t="0" r="0" b="0"/>
            </a:stretch>
          </a:blipFill>
        </p:spPr>
      </p:sp>
      <p:sp>
        <p:nvSpPr>
          <p:cNvPr name="Freeform 7" id="7"/>
          <p:cNvSpPr/>
          <p:nvPr/>
        </p:nvSpPr>
        <p:spPr>
          <a:xfrm flipH="false" flipV="true" rot="7443373">
            <a:off x="12628945" y="8634184"/>
            <a:ext cx="8115300" cy="3305632"/>
          </a:xfrm>
          <a:custGeom>
            <a:avLst/>
            <a:gdLst/>
            <a:ahLst/>
            <a:cxnLst/>
            <a:rect r="r" b="b" t="t" l="l"/>
            <a:pathLst>
              <a:path h="3305632" w="8115300">
                <a:moveTo>
                  <a:pt x="0" y="3305632"/>
                </a:moveTo>
                <a:lnTo>
                  <a:pt x="8115300" y="3305632"/>
                </a:lnTo>
                <a:lnTo>
                  <a:pt x="8115300" y="0"/>
                </a:lnTo>
                <a:lnTo>
                  <a:pt x="0" y="0"/>
                </a:lnTo>
                <a:lnTo>
                  <a:pt x="0" y="3305632"/>
                </a:lnTo>
                <a:close/>
              </a:path>
            </a:pathLst>
          </a:custGeom>
          <a:blipFill>
            <a:blip r:embed="rId7"/>
            <a:stretch>
              <a:fillRect l="0" t="0" r="0" b="0"/>
            </a:stretch>
          </a:blipFill>
        </p:spPr>
      </p:sp>
      <p:sp>
        <p:nvSpPr>
          <p:cNvPr name="Freeform 8" id="8"/>
          <p:cNvSpPr/>
          <p:nvPr/>
        </p:nvSpPr>
        <p:spPr>
          <a:xfrm flipH="false" flipV="false" rot="-1709282">
            <a:off x="-5143500" y="-5695914"/>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2349531">
            <a:off x="-6827446" y="8840612"/>
            <a:ext cx="9979762" cy="5593308"/>
          </a:xfrm>
          <a:custGeom>
            <a:avLst/>
            <a:gdLst/>
            <a:ahLst/>
            <a:cxnLst/>
            <a:rect r="r" b="b" t="t" l="l"/>
            <a:pathLst>
              <a:path h="5593308" w="9979762">
                <a:moveTo>
                  <a:pt x="0" y="0"/>
                </a:moveTo>
                <a:lnTo>
                  <a:pt x="9979762" y="0"/>
                </a:lnTo>
                <a:lnTo>
                  <a:pt x="9979762" y="5593309"/>
                </a:lnTo>
                <a:lnTo>
                  <a:pt x="0" y="5593309"/>
                </a:lnTo>
                <a:lnTo>
                  <a:pt x="0" y="0"/>
                </a:lnTo>
                <a:close/>
              </a:path>
            </a:pathLst>
          </a:custGeom>
          <a:blipFill>
            <a:blip r:embed="rId9"/>
            <a:stretch>
              <a:fillRect l="0" t="0" r="0" b="0"/>
            </a:stretch>
          </a:blipFill>
        </p:spPr>
      </p:sp>
      <p:sp>
        <p:nvSpPr>
          <p:cNvPr name="TextBox 10" id="10"/>
          <p:cNvSpPr txBox="true"/>
          <p:nvPr/>
        </p:nvSpPr>
        <p:spPr>
          <a:xfrm rot="0">
            <a:off x="2619345" y="7672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Documentação de Requisitos</a:t>
            </a:r>
          </a:p>
        </p:txBody>
      </p:sp>
      <p:sp>
        <p:nvSpPr>
          <p:cNvPr name="TextBox 11" id="11"/>
          <p:cNvSpPr txBox="true"/>
          <p:nvPr/>
        </p:nvSpPr>
        <p:spPr>
          <a:xfrm rot="0">
            <a:off x="4529297" y="4581711"/>
            <a:ext cx="1309701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4.3. Controle de Versões</a:t>
            </a:r>
          </a:p>
        </p:txBody>
      </p:sp>
      <p:sp>
        <p:nvSpPr>
          <p:cNvPr name="TextBox 12" id="12"/>
          <p:cNvSpPr txBox="true"/>
          <p:nvPr/>
        </p:nvSpPr>
        <p:spPr>
          <a:xfrm rot="0">
            <a:off x="3264291" y="5554324"/>
            <a:ext cx="12730003"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desenvolvimento de software é feito em etapas. Cada etapa presente incrementa, soluciona ou reconfigura as funcionalidades específicas do sistema. Dessa forma, temos versões diferentes depois de cada pequena alteração. O controle dessas versões lida com essas várias mudanças e tenta as organizar, dividindo em enumeração e descreve cada mudança feita naquela versão.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0" y="7278619"/>
            <a:ext cx="3065143" cy="3008381"/>
          </a:xfrm>
          <a:custGeom>
            <a:avLst/>
            <a:gdLst/>
            <a:ahLst/>
            <a:cxnLst/>
            <a:rect r="r" b="b" t="t" l="l"/>
            <a:pathLst>
              <a:path h="3008381" w="3065143">
                <a:moveTo>
                  <a:pt x="0" y="3008381"/>
                </a:moveTo>
                <a:lnTo>
                  <a:pt x="3065143" y="3008381"/>
                </a:lnTo>
                <a:lnTo>
                  <a:pt x="3065143" y="0"/>
                </a:lnTo>
                <a:lnTo>
                  <a:pt x="0" y="0"/>
                </a:lnTo>
                <a:lnTo>
                  <a:pt x="0" y="3008381"/>
                </a:lnTo>
                <a:close/>
              </a:path>
            </a:pathLst>
          </a:custGeom>
          <a:blipFill>
            <a:blip r:embed="rId6"/>
            <a:stretch>
              <a:fillRect l="0" t="0" r="0" b="0"/>
            </a:stretch>
          </a:blipFill>
        </p:spPr>
      </p:sp>
      <p:sp>
        <p:nvSpPr>
          <p:cNvPr name="Freeform 7" id="7"/>
          <p:cNvSpPr/>
          <p:nvPr/>
        </p:nvSpPr>
        <p:spPr>
          <a:xfrm flipH="false" flipV="false" rot="-1754047">
            <a:off x="-5131473" y="-5068110"/>
            <a:ext cx="10262946" cy="8229600"/>
          </a:xfrm>
          <a:custGeom>
            <a:avLst/>
            <a:gdLst/>
            <a:ahLst/>
            <a:cxnLst/>
            <a:rect r="r" b="b" t="t" l="l"/>
            <a:pathLst>
              <a:path h="8229600" w="10262946">
                <a:moveTo>
                  <a:pt x="0" y="0"/>
                </a:moveTo>
                <a:lnTo>
                  <a:pt x="10262946" y="0"/>
                </a:lnTo>
                <a:lnTo>
                  <a:pt x="10262946"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7434624">
            <a:off x="14630910" y="6926759"/>
            <a:ext cx="6331306" cy="8229600"/>
          </a:xfrm>
          <a:custGeom>
            <a:avLst/>
            <a:gdLst/>
            <a:ahLst/>
            <a:cxnLst/>
            <a:rect r="r" b="b" t="t" l="l"/>
            <a:pathLst>
              <a:path h="8229600" w="6331306">
                <a:moveTo>
                  <a:pt x="0" y="0"/>
                </a:moveTo>
                <a:lnTo>
                  <a:pt x="6331306" y="0"/>
                </a:lnTo>
                <a:lnTo>
                  <a:pt x="6331306"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5478280" y="-2508164"/>
            <a:ext cx="8106970" cy="7073729"/>
          </a:xfrm>
          <a:custGeom>
            <a:avLst/>
            <a:gdLst/>
            <a:ahLst/>
            <a:cxnLst/>
            <a:rect r="r" b="b" t="t" l="l"/>
            <a:pathLst>
              <a:path h="7073729" w="8106970">
                <a:moveTo>
                  <a:pt x="0" y="0"/>
                </a:moveTo>
                <a:lnTo>
                  <a:pt x="8106969" y="0"/>
                </a:lnTo>
                <a:lnTo>
                  <a:pt x="8106969" y="7073728"/>
                </a:lnTo>
                <a:lnTo>
                  <a:pt x="0" y="7073728"/>
                </a:lnTo>
                <a:lnTo>
                  <a:pt x="0" y="0"/>
                </a:lnTo>
                <a:close/>
              </a:path>
            </a:pathLst>
          </a:custGeom>
          <a:blipFill>
            <a:blip r:embed="rId9"/>
            <a:stretch>
              <a:fillRect l="0" t="0" r="0" b="0"/>
            </a:stretch>
          </a:blipFill>
        </p:spPr>
      </p:sp>
      <p:sp>
        <p:nvSpPr>
          <p:cNvPr name="TextBox 10" id="10"/>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Scrum</a:t>
            </a:r>
          </a:p>
        </p:txBody>
      </p:sp>
      <p:sp>
        <p:nvSpPr>
          <p:cNvPr name="TextBox 11" id="11"/>
          <p:cNvSpPr txBox="true"/>
          <p:nvPr/>
        </p:nvSpPr>
        <p:spPr>
          <a:xfrm rot="0">
            <a:off x="3214096" y="3647796"/>
            <a:ext cx="4072529"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5.1. Definição</a:t>
            </a:r>
          </a:p>
        </p:txBody>
      </p:sp>
      <p:sp>
        <p:nvSpPr>
          <p:cNvPr name="TextBox 12" id="12"/>
          <p:cNvSpPr txBox="true"/>
          <p:nvPr/>
        </p:nvSpPr>
        <p:spPr>
          <a:xfrm rot="0">
            <a:off x="3886752" y="4656613"/>
            <a:ext cx="11100733" cy="3820541"/>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Scrum é um framework que as equipes de software utilizam para o gerenciamento, auto-organizar e trabalhar em direção a um objetivo em comum, de maneira a solucionar problemas complexos de maneira sustentável e econômica.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4194157" y="1028700"/>
            <a:ext cx="3065143" cy="3008381"/>
          </a:xfrm>
          <a:custGeom>
            <a:avLst/>
            <a:gdLst/>
            <a:ahLst/>
            <a:cxnLst/>
            <a:rect r="r" b="b" t="t" l="l"/>
            <a:pathLst>
              <a:path h="3008381" w="3065143">
                <a:moveTo>
                  <a:pt x="0" y="3008381"/>
                </a:moveTo>
                <a:lnTo>
                  <a:pt x="3065143" y="3008381"/>
                </a:lnTo>
                <a:lnTo>
                  <a:pt x="3065143" y="0"/>
                </a:lnTo>
                <a:lnTo>
                  <a:pt x="0" y="0"/>
                </a:lnTo>
                <a:lnTo>
                  <a:pt x="0" y="3008381"/>
                </a:lnTo>
                <a:close/>
              </a:path>
            </a:pathLst>
          </a:custGeom>
          <a:blipFill>
            <a:blip r:embed="rId6"/>
            <a:stretch>
              <a:fillRect l="0" t="0" r="0" b="0"/>
            </a:stretch>
          </a:blipFill>
        </p:spPr>
      </p:sp>
      <p:sp>
        <p:nvSpPr>
          <p:cNvPr name="Freeform 7" id="7"/>
          <p:cNvSpPr/>
          <p:nvPr/>
        </p:nvSpPr>
        <p:spPr>
          <a:xfrm flipH="false" flipV="false" rot="-1754047">
            <a:off x="-5131473" y="-5068110"/>
            <a:ext cx="10262946" cy="8229600"/>
          </a:xfrm>
          <a:custGeom>
            <a:avLst/>
            <a:gdLst/>
            <a:ahLst/>
            <a:cxnLst/>
            <a:rect r="r" b="b" t="t" l="l"/>
            <a:pathLst>
              <a:path h="8229600" w="10262946">
                <a:moveTo>
                  <a:pt x="0" y="0"/>
                </a:moveTo>
                <a:lnTo>
                  <a:pt x="10262946" y="0"/>
                </a:lnTo>
                <a:lnTo>
                  <a:pt x="10262946"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7434624">
            <a:off x="14630910" y="6926759"/>
            <a:ext cx="6331306" cy="8229600"/>
          </a:xfrm>
          <a:custGeom>
            <a:avLst/>
            <a:gdLst/>
            <a:ahLst/>
            <a:cxnLst/>
            <a:rect r="r" b="b" t="t" l="l"/>
            <a:pathLst>
              <a:path h="8229600" w="6331306">
                <a:moveTo>
                  <a:pt x="0" y="0"/>
                </a:moveTo>
                <a:lnTo>
                  <a:pt x="6331306" y="0"/>
                </a:lnTo>
                <a:lnTo>
                  <a:pt x="6331306"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5478280" y="-2508164"/>
            <a:ext cx="8106970" cy="7073729"/>
          </a:xfrm>
          <a:custGeom>
            <a:avLst/>
            <a:gdLst/>
            <a:ahLst/>
            <a:cxnLst/>
            <a:rect r="r" b="b" t="t" l="l"/>
            <a:pathLst>
              <a:path h="7073729" w="8106970">
                <a:moveTo>
                  <a:pt x="0" y="0"/>
                </a:moveTo>
                <a:lnTo>
                  <a:pt x="8106969" y="0"/>
                </a:lnTo>
                <a:lnTo>
                  <a:pt x="8106969" y="7073728"/>
                </a:lnTo>
                <a:lnTo>
                  <a:pt x="0" y="7073728"/>
                </a:lnTo>
                <a:lnTo>
                  <a:pt x="0" y="0"/>
                </a:lnTo>
                <a:close/>
              </a:path>
            </a:pathLst>
          </a:custGeom>
          <a:blipFill>
            <a:blip r:embed="rId9"/>
            <a:stretch>
              <a:fillRect l="0" t="0" r="0" b="0"/>
            </a:stretch>
          </a:blipFill>
        </p:spPr>
      </p:sp>
      <p:sp>
        <p:nvSpPr>
          <p:cNvPr name="TextBox 10" id="10"/>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Scrum</a:t>
            </a:r>
          </a:p>
        </p:txBody>
      </p:sp>
      <p:sp>
        <p:nvSpPr>
          <p:cNvPr name="TextBox 11" id="11"/>
          <p:cNvSpPr txBox="true"/>
          <p:nvPr/>
        </p:nvSpPr>
        <p:spPr>
          <a:xfrm rot="0">
            <a:off x="3214096" y="3647796"/>
            <a:ext cx="8599884"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5.2. Papéis e responsabilidades</a:t>
            </a:r>
          </a:p>
        </p:txBody>
      </p:sp>
      <p:sp>
        <p:nvSpPr>
          <p:cNvPr name="TextBox 12" id="12"/>
          <p:cNvSpPr txBox="true"/>
          <p:nvPr/>
        </p:nvSpPr>
        <p:spPr>
          <a:xfrm rot="0">
            <a:off x="0" y="4404106"/>
            <a:ext cx="18288000" cy="5882894"/>
          </a:xfrm>
          <a:prstGeom prst="rect">
            <a:avLst/>
          </a:prstGeom>
        </p:spPr>
        <p:txBody>
          <a:bodyPr anchor="t" rtlCol="false" tIns="0" lIns="0" bIns="0" rIns="0">
            <a:spAutoFit/>
          </a:bodyPr>
          <a:lstStyle/>
          <a:p>
            <a:pPr algn="ctr">
              <a:lnSpc>
                <a:spcPts val="5143"/>
              </a:lnSpc>
            </a:pPr>
            <a:r>
              <a:rPr lang="en-US" sz="3700">
                <a:solidFill>
                  <a:srgbClr val="000000"/>
                </a:solidFill>
                <a:latin typeface="Kabel Ultra-Bold"/>
              </a:rPr>
              <a:t>Os papéis fundamentais em equipes Scrum são aqueles comprometidos no processo do projeto, são os que produzem o produto, são eles:</a:t>
            </a:r>
          </a:p>
          <a:p>
            <a:pPr algn="ctr">
              <a:lnSpc>
                <a:spcPts val="5143"/>
              </a:lnSpc>
            </a:pPr>
            <a:r>
              <a:rPr lang="en-US" sz="3700">
                <a:solidFill>
                  <a:srgbClr val="000000"/>
                </a:solidFill>
                <a:latin typeface="Kabel Ultra-Bold"/>
              </a:rPr>
              <a:t>• Product Owner (Dono do produto): O Product Owner é a voz do cliente e é responsável por garantir que a equipe agregue valor ao negócio.</a:t>
            </a:r>
          </a:p>
          <a:p>
            <a:pPr algn="ctr">
              <a:lnSpc>
                <a:spcPts val="5143"/>
              </a:lnSpc>
            </a:pPr>
            <a:r>
              <a:rPr lang="en-US" sz="3700">
                <a:solidFill>
                  <a:srgbClr val="000000"/>
                </a:solidFill>
                <a:latin typeface="Kabel Ultra-Bold"/>
              </a:rPr>
              <a:t>• Equipe de Desenvolvimento (Development Team): A equipe de desenvolvimento é responsável pela entrega do produto, a equipe é composta por pessoas com habilidades multifuncionais, e diversas que fazem o trabalho de analisar, projetar, desenvolver, testar técnicas de comunicação, documentos e outros. </a:t>
            </a:r>
          </a:p>
          <a:p>
            <a:pPr algn="ctr">
              <a:lnSpc>
                <a:spcPts val="5143"/>
              </a:lnSpc>
            </a:pPr>
            <a:r>
              <a:rPr lang="en-US" sz="3700">
                <a:solidFill>
                  <a:srgbClr val="000000"/>
                </a:solidFill>
                <a:latin typeface="Kabel Ultra-Bold"/>
              </a:rPr>
              <a:t>• Scrum Master: O Scrum Master é quem facilita esse método, ele é responsável pela eficácia da equipe Scrum. Orienta a equipe, para melhorar os processos Scrum e otimizar resultados.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4194157" y="1035694"/>
            <a:ext cx="3065143" cy="3008381"/>
          </a:xfrm>
          <a:custGeom>
            <a:avLst/>
            <a:gdLst/>
            <a:ahLst/>
            <a:cxnLst/>
            <a:rect r="r" b="b" t="t" l="l"/>
            <a:pathLst>
              <a:path h="3008381" w="3065143">
                <a:moveTo>
                  <a:pt x="0" y="3008380"/>
                </a:moveTo>
                <a:lnTo>
                  <a:pt x="3065143" y="3008380"/>
                </a:lnTo>
                <a:lnTo>
                  <a:pt x="3065143" y="0"/>
                </a:lnTo>
                <a:lnTo>
                  <a:pt x="0" y="0"/>
                </a:lnTo>
                <a:lnTo>
                  <a:pt x="0" y="3008380"/>
                </a:lnTo>
                <a:close/>
              </a:path>
            </a:pathLst>
          </a:custGeom>
          <a:blipFill>
            <a:blip r:embed="rId6"/>
            <a:stretch>
              <a:fillRect l="0" t="0" r="0" b="0"/>
            </a:stretch>
          </a:blipFill>
        </p:spPr>
      </p:sp>
      <p:sp>
        <p:nvSpPr>
          <p:cNvPr name="Freeform 7" id="7"/>
          <p:cNvSpPr/>
          <p:nvPr/>
        </p:nvSpPr>
        <p:spPr>
          <a:xfrm flipH="false" flipV="false" rot="-1754047">
            <a:off x="-5131473" y="-5068110"/>
            <a:ext cx="10262946" cy="8229600"/>
          </a:xfrm>
          <a:custGeom>
            <a:avLst/>
            <a:gdLst/>
            <a:ahLst/>
            <a:cxnLst/>
            <a:rect r="r" b="b" t="t" l="l"/>
            <a:pathLst>
              <a:path h="8229600" w="10262946">
                <a:moveTo>
                  <a:pt x="0" y="0"/>
                </a:moveTo>
                <a:lnTo>
                  <a:pt x="10262946" y="0"/>
                </a:lnTo>
                <a:lnTo>
                  <a:pt x="10262946"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7434624">
            <a:off x="14630910" y="6926759"/>
            <a:ext cx="6331306" cy="8229600"/>
          </a:xfrm>
          <a:custGeom>
            <a:avLst/>
            <a:gdLst/>
            <a:ahLst/>
            <a:cxnLst/>
            <a:rect r="r" b="b" t="t" l="l"/>
            <a:pathLst>
              <a:path h="8229600" w="6331306">
                <a:moveTo>
                  <a:pt x="0" y="0"/>
                </a:moveTo>
                <a:lnTo>
                  <a:pt x="6331306" y="0"/>
                </a:lnTo>
                <a:lnTo>
                  <a:pt x="6331306"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5478280" y="-2508164"/>
            <a:ext cx="8106970" cy="7073729"/>
          </a:xfrm>
          <a:custGeom>
            <a:avLst/>
            <a:gdLst/>
            <a:ahLst/>
            <a:cxnLst/>
            <a:rect r="r" b="b" t="t" l="l"/>
            <a:pathLst>
              <a:path h="7073729" w="8106970">
                <a:moveTo>
                  <a:pt x="0" y="0"/>
                </a:moveTo>
                <a:lnTo>
                  <a:pt x="8106969" y="0"/>
                </a:lnTo>
                <a:lnTo>
                  <a:pt x="8106969" y="7073728"/>
                </a:lnTo>
                <a:lnTo>
                  <a:pt x="0" y="7073728"/>
                </a:lnTo>
                <a:lnTo>
                  <a:pt x="0" y="0"/>
                </a:lnTo>
                <a:close/>
              </a:path>
            </a:pathLst>
          </a:custGeom>
          <a:blipFill>
            <a:blip r:embed="rId9"/>
            <a:stretch>
              <a:fillRect l="0" t="0" r="0" b="0"/>
            </a:stretch>
          </a:blipFill>
        </p:spPr>
      </p:sp>
      <p:sp>
        <p:nvSpPr>
          <p:cNvPr name="TextBox 10" id="10"/>
          <p:cNvSpPr txBox="true"/>
          <p:nvPr/>
        </p:nvSpPr>
        <p:spPr>
          <a:xfrm rot="0">
            <a:off x="2619345" y="-200025"/>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Scrum</a:t>
            </a:r>
          </a:p>
        </p:txBody>
      </p:sp>
      <p:sp>
        <p:nvSpPr>
          <p:cNvPr name="TextBox 11" id="11"/>
          <p:cNvSpPr txBox="true"/>
          <p:nvPr/>
        </p:nvSpPr>
        <p:spPr>
          <a:xfrm rot="0">
            <a:off x="4026619" y="139037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5.3. Aplicação a Gestão de Projetos</a:t>
            </a:r>
          </a:p>
        </p:txBody>
      </p:sp>
      <p:sp>
        <p:nvSpPr>
          <p:cNvPr name="TextBox 12" id="12"/>
          <p:cNvSpPr txBox="true"/>
          <p:nvPr/>
        </p:nvSpPr>
        <p:spPr>
          <a:xfrm rot="0">
            <a:off x="0" y="2132107"/>
            <a:ext cx="18288000" cy="8228457"/>
          </a:xfrm>
          <a:prstGeom prst="rect">
            <a:avLst/>
          </a:prstGeom>
        </p:spPr>
        <p:txBody>
          <a:bodyPr anchor="t" rtlCol="false" tIns="0" lIns="0" bIns="0" rIns="0">
            <a:spAutoFit/>
          </a:bodyPr>
          <a:lstStyle/>
          <a:p>
            <a:pPr algn="ctr">
              <a:lnSpc>
                <a:spcPts val="5004"/>
              </a:lnSpc>
            </a:pPr>
            <a:r>
              <a:rPr lang="en-US" sz="3600">
                <a:solidFill>
                  <a:srgbClr val="000000"/>
                </a:solidFill>
                <a:latin typeface="Kabel Ultra-Bold"/>
              </a:rPr>
              <a:t>O método Scrum é divido em algumas etapas para a produção de um produto organizado e mais controlado, sendo alguns: </a:t>
            </a:r>
          </a:p>
          <a:p>
            <a:pPr algn="ctr">
              <a:lnSpc>
                <a:spcPts val="5004"/>
              </a:lnSpc>
            </a:pPr>
            <a:r>
              <a:rPr lang="en-US" sz="3600">
                <a:solidFill>
                  <a:srgbClr val="000000"/>
                </a:solidFill>
                <a:latin typeface="Kabel Ultra-Bold"/>
              </a:rPr>
              <a:t>• Formação de equipe: Identificar os membros da equipe que atuarão como Product Owner, Scrum Master e a equipe de desenvolvimento.</a:t>
            </a:r>
          </a:p>
          <a:p>
            <a:pPr algn="ctr">
              <a:lnSpc>
                <a:spcPts val="5004"/>
              </a:lnSpc>
            </a:pPr>
            <a:r>
              <a:rPr lang="en-US" sz="3600">
                <a:solidFill>
                  <a:srgbClr val="000000"/>
                </a:solidFill>
                <a:latin typeface="Kabel Ultra-Bold"/>
              </a:rPr>
              <a:t>• Definir objetivos: Realizar sessões de brainstorming com o cliente e a equipe para identificar e priorizar as necessidades do produto.</a:t>
            </a:r>
          </a:p>
          <a:p>
            <a:pPr algn="ctr">
              <a:lnSpc>
                <a:spcPts val="5004"/>
              </a:lnSpc>
            </a:pPr>
            <a:r>
              <a:rPr lang="en-US" sz="3600">
                <a:solidFill>
                  <a:srgbClr val="000000"/>
                </a:solidFill>
                <a:latin typeface="Kabel Ultra-Bold"/>
              </a:rPr>
              <a:t>• Criar um Backlog: Para criar um backlog é preciso entender as necessidades e expectativas do cliente como, funcionalidades, descrever os itens de forma clara e concisa, estimar o esforço e manter o backlog atualizado.</a:t>
            </a:r>
          </a:p>
          <a:p>
            <a:pPr algn="ctr">
              <a:lnSpc>
                <a:spcPts val="5004"/>
              </a:lnSpc>
            </a:pPr>
            <a:r>
              <a:rPr lang="en-US" sz="3600">
                <a:solidFill>
                  <a:srgbClr val="000000"/>
                </a:solidFill>
                <a:latin typeface="Kabel Ultra-Bold"/>
              </a:rPr>
              <a:t>• Realizar Sprints: Utilizar uma ferramenta para atingir objetivos em um determinado tempo.</a:t>
            </a:r>
          </a:p>
          <a:p>
            <a:pPr algn="ctr">
              <a:lnSpc>
                <a:spcPts val="5004"/>
              </a:lnSpc>
            </a:pPr>
            <a:r>
              <a:rPr lang="en-US" sz="3600">
                <a:solidFill>
                  <a:srgbClr val="000000"/>
                </a:solidFill>
                <a:latin typeface="Kabel Ultra-Bold"/>
              </a:rPr>
              <a:t>• Realizar Daily Scrum: O objetivo é realizar reuniões diárias de sprint e revisar o progresso e garantir que o projeto esteja no caminho certo.</a:t>
            </a:r>
          </a:p>
          <a:p>
            <a:pPr algn="ctr">
              <a:lnSpc>
                <a:spcPts val="5004"/>
              </a:lnSpc>
            </a:pPr>
            <a:r>
              <a:rPr lang="en-US" sz="3600">
                <a:solidFill>
                  <a:srgbClr val="000000"/>
                </a:solidFill>
                <a:latin typeface="Kabel Ultra-Bold"/>
              </a:rPr>
              <a:t>• Realizar revisões e retrospectivas: Realizar uma revisão da sprint, identificando os pontos positivos e oportunidades de melhoria.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077552" y="4685284"/>
            <a:ext cx="12132895"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O termo “Kanban” é de origem japonesa e significa “sinalização” ou “cartão”, e propõe o uso de cartões (post-its) para indicar e acompanhar o andamento da produção dentro da indústria. Trata-se de um sistema visual que busca gerenciar o trabalho conforme ele se move pelo processo.</a:t>
            </a:r>
          </a:p>
          <a:p>
            <a:pPr algn="ctr">
              <a:lnSpc>
                <a:spcPts val="5976"/>
              </a:lnSpc>
            </a:pPr>
          </a:p>
        </p:txBody>
      </p:sp>
      <p:sp>
        <p:nvSpPr>
          <p:cNvPr name="TextBox 13" id="13"/>
          <p:cNvSpPr txBox="true"/>
          <p:nvPr/>
        </p:nvSpPr>
        <p:spPr>
          <a:xfrm rot="0">
            <a:off x="3366496" y="380019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6.1. Definição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077552" y="4565006"/>
            <a:ext cx="12132895" cy="5325491"/>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O quadro kanban ficou muito conhecido após a chegada do framework Scrum, usado para representar as atividades em andamento. Porém, o quadro kanban é simplesmente um quadro com os kanbans sinalizando o andamento das tarefas, muito usado na gestão visual de suas atividades. O Método Kanban foi criado do David J.</a:t>
            </a:r>
          </a:p>
          <a:p>
            <a:pPr algn="ctr">
              <a:lnSpc>
                <a:spcPts val="5976"/>
              </a:lnSpc>
            </a:pPr>
          </a:p>
        </p:txBody>
      </p:sp>
      <p:sp>
        <p:nvSpPr>
          <p:cNvPr name="TextBox 13" id="13"/>
          <p:cNvSpPr txBox="true"/>
          <p:nvPr/>
        </p:nvSpPr>
        <p:spPr>
          <a:xfrm rot="0">
            <a:off x="3366496" y="380019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6.2. Criação do Quadro Base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077552" y="4792294"/>
            <a:ext cx="12132895"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Kanban é um método que permite identificar ineficiências do processo e promove uma implementação fácil e gradual de mudanças incrementais. Com a visualização do fluxo de trabalho e uma boa gestão, é possível testar mudanças sem que haja grandes impactos no processo como um todo. </a:t>
            </a:r>
          </a:p>
          <a:p>
            <a:pPr algn="ctr">
              <a:lnSpc>
                <a:spcPts val="5976"/>
              </a:lnSpc>
            </a:pPr>
          </a:p>
        </p:txBody>
      </p:sp>
      <p:sp>
        <p:nvSpPr>
          <p:cNvPr name="TextBox 13" id="13"/>
          <p:cNvSpPr txBox="true"/>
          <p:nvPr/>
        </p:nvSpPr>
        <p:spPr>
          <a:xfrm rot="0">
            <a:off x="3366496" y="380019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6.2.1. Identificação do trabalho</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366496" y="4981575"/>
            <a:ext cx="12132895" cy="3820541"/>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É comum que os cartões do kanban tragam prazos limite e grau de prioridade das atividades. Assim, as tarefas podem ser priorizadas de acordo com sua importância, garantindo mais foco à equipe e um processo mais coerente.</a:t>
            </a:r>
          </a:p>
          <a:p>
            <a:pPr algn="ctr">
              <a:lnSpc>
                <a:spcPts val="5976"/>
              </a:lnSpc>
            </a:pPr>
          </a:p>
        </p:txBody>
      </p:sp>
      <p:sp>
        <p:nvSpPr>
          <p:cNvPr name="TextBox 13" id="13"/>
          <p:cNvSpPr txBox="true"/>
          <p:nvPr/>
        </p:nvSpPr>
        <p:spPr>
          <a:xfrm rot="0">
            <a:off x="3366496" y="380019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6.2.2. Prioridades do trabalho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494089" y="4465590"/>
            <a:ext cx="12270409" cy="6228603"/>
          </a:xfrm>
          <a:prstGeom prst="rect">
            <a:avLst/>
          </a:prstGeom>
        </p:spPr>
        <p:txBody>
          <a:bodyPr anchor="t" rtlCol="false" tIns="0" lIns="0" bIns="0" rIns="0">
            <a:spAutoFit/>
          </a:bodyPr>
          <a:lstStyle/>
          <a:p>
            <a:pPr algn="ctr">
              <a:lnSpc>
                <a:spcPts val="6078"/>
              </a:lnSpc>
            </a:pPr>
            <a:r>
              <a:rPr lang="en-US" sz="4373">
                <a:solidFill>
                  <a:srgbClr val="000000"/>
                </a:solidFill>
                <a:latin typeface="Kabel Ultra-Bold"/>
              </a:rPr>
              <a:t>Um Documento de Requisitos de Produto é um documento que descreve de forma detalhada as especificações, funcionalidades e características que um produto deve possuir. Ele serve como guia para o desenvolvimento do produto, garantindo que todas as necessidades e expectativas do cliente sejam atendidas.</a:t>
            </a:r>
          </a:p>
          <a:p>
            <a:pPr algn="ctr">
              <a:lnSpc>
                <a:spcPts val="6078"/>
              </a:lnSpc>
            </a:pPr>
          </a:p>
          <a:p>
            <a:pPr algn="ctr">
              <a:lnSpc>
                <a:spcPts val="6078"/>
              </a:lnSpc>
            </a:pP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1.2. Modelos de documentação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695740" y="4792294"/>
            <a:ext cx="12132895"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No Kanban, visualizar o fluxo de trabalho significa mapear as etapas distintas de trabalho em colunas de um quadro Kanban e rastrear os itens de trabalho conforme passam por elas. Você pode visualizar seu processo com apenas algumas etapas básicas.</a:t>
            </a:r>
          </a:p>
          <a:p>
            <a:pPr algn="ctr">
              <a:lnSpc>
                <a:spcPts val="5976"/>
              </a:lnSpc>
            </a:pPr>
          </a:p>
        </p:txBody>
      </p:sp>
      <p:sp>
        <p:nvSpPr>
          <p:cNvPr name="TextBox 13" id="13"/>
          <p:cNvSpPr txBox="true"/>
          <p:nvPr/>
        </p:nvSpPr>
        <p:spPr>
          <a:xfrm rot="0">
            <a:off x="3366496" y="3800196"/>
            <a:ext cx="10234762"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6.2.3. Mapeamento do fluxo de trabalho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433284">
            <a:off x="1714887" y="438330"/>
            <a:ext cx="2896270" cy="2496058"/>
          </a:xfrm>
          <a:custGeom>
            <a:avLst/>
            <a:gdLst/>
            <a:ahLst/>
            <a:cxnLst/>
            <a:rect r="r" b="b" t="t" l="l"/>
            <a:pathLst>
              <a:path h="2496058" w="2896270">
                <a:moveTo>
                  <a:pt x="0" y="0"/>
                </a:moveTo>
                <a:lnTo>
                  <a:pt x="2896270" y="0"/>
                </a:lnTo>
                <a:lnTo>
                  <a:pt x="2896270" y="2496058"/>
                </a:lnTo>
                <a:lnTo>
                  <a:pt x="0" y="2496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true" rot="0">
            <a:off x="13314890" y="6317772"/>
            <a:ext cx="6799707" cy="8229600"/>
          </a:xfrm>
          <a:custGeom>
            <a:avLst/>
            <a:gdLst/>
            <a:ahLst/>
            <a:cxnLst/>
            <a:rect r="r" b="b" t="t" l="l"/>
            <a:pathLst>
              <a:path h="8229600" w="6799707">
                <a:moveTo>
                  <a:pt x="6799707" y="8229600"/>
                </a:moveTo>
                <a:lnTo>
                  <a:pt x="0" y="8229600"/>
                </a:lnTo>
                <a:lnTo>
                  <a:pt x="0" y="0"/>
                </a:lnTo>
                <a:lnTo>
                  <a:pt x="6799707" y="0"/>
                </a:lnTo>
                <a:lnTo>
                  <a:pt x="6799707" y="8229600"/>
                </a:lnTo>
                <a:close/>
              </a:path>
            </a:pathLst>
          </a:custGeom>
          <a:blipFill>
            <a:blip r:embed="rId8"/>
            <a:stretch>
              <a:fillRect l="0" t="0" r="0" b="0"/>
            </a:stretch>
          </a:blipFill>
        </p:spPr>
      </p:sp>
      <p:sp>
        <p:nvSpPr>
          <p:cNvPr name="Freeform 8" id="8"/>
          <p:cNvSpPr/>
          <p:nvPr/>
        </p:nvSpPr>
        <p:spPr>
          <a:xfrm flipH="false" flipV="false" rot="-7485407">
            <a:off x="-3507565" y="-5018456"/>
            <a:ext cx="6187630" cy="8229600"/>
          </a:xfrm>
          <a:custGeom>
            <a:avLst/>
            <a:gdLst/>
            <a:ahLst/>
            <a:cxnLst/>
            <a:rect r="r" b="b" t="t" l="l"/>
            <a:pathLst>
              <a:path h="8229600" w="6187630">
                <a:moveTo>
                  <a:pt x="0" y="0"/>
                </a:moveTo>
                <a:lnTo>
                  <a:pt x="6187631" y="0"/>
                </a:lnTo>
                <a:lnTo>
                  <a:pt x="6187631" y="8229600"/>
                </a:lnTo>
                <a:lnTo>
                  <a:pt x="0" y="8229600"/>
                </a:lnTo>
                <a:lnTo>
                  <a:pt x="0" y="0"/>
                </a:lnTo>
                <a:close/>
              </a:path>
            </a:pathLst>
          </a:custGeom>
          <a:blipFill>
            <a:blip r:embed="rId9"/>
            <a:stretch>
              <a:fillRect l="0" t="0" r="0" b="0"/>
            </a:stretch>
          </a:blipFill>
        </p:spPr>
      </p:sp>
      <p:sp>
        <p:nvSpPr>
          <p:cNvPr name="Freeform 9" id="9"/>
          <p:cNvSpPr/>
          <p:nvPr/>
        </p:nvSpPr>
        <p:spPr>
          <a:xfrm flipH="false" flipV="false" rot="-8259989">
            <a:off x="-2224261" y="-3421675"/>
            <a:ext cx="3621024" cy="8229600"/>
          </a:xfrm>
          <a:custGeom>
            <a:avLst/>
            <a:gdLst/>
            <a:ahLst/>
            <a:cxnLst/>
            <a:rect r="r" b="b" t="t" l="l"/>
            <a:pathLst>
              <a:path h="8229600" w="3621024">
                <a:moveTo>
                  <a:pt x="0" y="0"/>
                </a:moveTo>
                <a:lnTo>
                  <a:pt x="3621024" y="0"/>
                </a:lnTo>
                <a:lnTo>
                  <a:pt x="3621024" y="8229600"/>
                </a:lnTo>
                <a:lnTo>
                  <a:pt x="0" y="8229600"/>
                </a:lnTo>
                <a:lnTo>
                  <a:pt x="0" y="0"/>
                </a:lnTo>
                <a:close/>
              </a:path>
            </a:pathLst>
          </a:custGeom>
          <a:blipFill>
            <a:blip r:embed="rId10"/>
            <a:stretch>
              <a:fillRect l="0" t="0" r="0" b="0"/>
            </a:stretch>
          </a:blipFill>
        </p:spPr>
      </p:sp>
      <p:sp>
        <p:nvSpPr>
          <p:cNvPr name="Freeform 10" id="10"/>
          <p:cNvSpPr/>
          <p:nvPr/>
        </p:nvSpPr>
        <p:spPr>
          <a:xfrm flipH="false" flipV="false" rot="-1486892">
            <a:off x="-6319935" y="6100287"/>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11"/>
            <a:stretch>
              <a:fillRect l="0" t="0" r="0" b="0"/>
            </a:stretch>
          </a:blipFill>
        </p:spPr>
      </p:sp>
      <p:sp>
        <p:nvSpPr>
          <p:cNvPr name="TextBox 11" id="11"/>
          <p:cNvSpPr txBox="true"/>
          <p:nvPr/>
        </p:nvSpPr>
        <p:spPr>
          <a:xfrm rot="0">
            <a:off x="2619345" y="148633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Metodologia Kanban</a:t>
            </a:r>
          </a:p>
        </p:txBody>
      </p:sp>
      <p:sp>
        <p:nvSpPr>
          <p:cNvPr name="TextBox 12" id="12"/>
          <p:cNvSpPr txBox="true"/>
          <p:nvPr/>
        </p:nvSpPr>
        <p:spPr>
          <a:xfrm rot="0">
            <a:off x="3348052" y="4792294"/>
            <a:ext cx="12132895" cy="5325491"/>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No Kanban, o controle do trabalho é baseado nos limites de trabalho em progresso (WIP) estabelecidos para cada coluna do quadro. A equipe se concentra em concluir as tarefas antes de iniciar novas, evitando sobrecargas e mantendo um fluxo constante. O foco está em otimizar o fluxo de trabalho e evitar gargalos.</a:t>
            </a:r>
          </a:p>
          <a:p>
            <a:pPr algn="ctr">
              <a:lnSpc>
                <a:spcPts val="5976"/>
              </a:lnSpc>
            </a:pPr>
          </a:p>
        </p:txBody>
      </p:sp>
      <p:sp>
        <p:nvSpPr>
          <p:cNvPr name="TextBox 13" id="13"/>
          <p:cNvSpPr txBox="true"/>
          <p:nvPr/>
        </p:nvSpPr>
        <p:spPr>
          <a:xfrm rot="0">
            <a:off x="3366496" y="38001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6.3. Gerenciamento do progresso e desempenho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72370" y="4990448"/>
            <a:ext cx="12132895"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design thinking é centrado no ser humano, altamente colaborativo, experimental, otimista e visual. Assim, é preciso acreditar que se pode fazer a diferença, desenvolvendo um processo intencional para chegar ao novo, impactar positivamente as pessoas e criar soluções de negócio inovadoras.</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7.1. Definição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0" y="4539559"/>
            <a:ext cx="18288000" cy="6342507"/>
          </a:xfrm>
          <a:prstGeom prst="rect">
            <a:avLst/>
          </a:prstGeom>
        </p:spPr>
        <p:txBody>
          <a:bodyPr anchor="t" rtlCol="false" tIns="0" lIns="0" bIns="0" rIns="0">
            <a:spAutoFit/>
          </a:bodyPr>
          <a:lstStyle/>
          <a:p>
            <a:pPr algn="l" marL="777243" indent="-388622" lvl="1">
              <a:lnSpc>
                <a:spcPts val="5004"/>
              </a:lnSpc>
              <a:buFont typeface="Arial"/>
              <a:buChar char="•"/>
            </a:pPr>
            <a:r>
              <a:rPr lang="en-US" sz="3600">
                <a:solidFill>
                  <a:srgbClr val="000000"/>
                </a:solidFill>
                <a:latin typeface="Kabel Ultra-Bold"/>
              </a:rPr>
              <a:t> Imersão ou etapa da empatia:</a:t>
            </a:r>
          </a:p>
          <a:p>
            <a:pPr algn="l">
              <a:lnSpc>
                <a:spcPts val="5004"/>
              </a:lnSpc>
            </a:pPr>
            <a:r>
              <a:rPr lang="en-US" sz="3600">
                <a:solidFill>
                  <a:srgbClr val="000000"/>
                </a:solidFill>
                <a:latin typeface="Kabel Ultra-Bold"/>
              </a:rPr>
              <a:t>     Os participantes, de forma livre, buscam elementos que os auxiliam a enxergar vários lados de uma mesma situação.</a:t>
            </a:r>
          </a:p>
          <a:p>
            <a:pPr algn="l" marL="777243" indent="-388622" lvl="1">
              <a:lnSpc>
                <a:spcPts val="5004"/>
              </a:lnSpc>
              <a:buFont typeface="Arial"/>
              <a:buChar char="•"/>
            </a:pPr>
            <a:r>
              <a:rPr lang="en-US" sz="3600">
                <a:solidFill>
                  <a:srgbClr val="000000"/>
                </a:solidFill>
                <a:latin typeface="Kabel Ultra-Bold"/>
              </a:rPr>
              <a:t> Etapa da análise e da objetividade:</a:t>
            </a:r>
          </a:p>
          <a:p>
            <a:pPr algn="l">
              <a:lnSpc>
                <a:spcPts val="5004"/>
              </a:lnSpc>
            </a:pPr>
            <a:r>
              <a:rPr lang="en-US" sz="3600">
                <a:solidFill>
                  <a:srgbClr val="000000"/>
                </a:solidFill>
                <a:latin typeface="Kabel Ultra-Bold"/>
              </a:rPr>
              <a:t>     A partir das informações coletadas, o design thinking precisará sintetizar o que foi discutido na etapa anterior para, de fato, delinear o problema.</a:t>
            </a:r>
          </a:p>
          <a:p>
            <a:pPr algn="l" marL="777243" indent="-388622" lvl="1">
              <a:lnSpc>
                <a:spcPts val="5004"/>
              </a:lnSpc>
              <a:buFont typeface="Arial"/>
              <a:buChar char="•"/>
            </a:pPr>
            <a:r>
              <a:rPr lang="en-US" sz="3600">
                <a:solidFill>
                  <a:srgbClr val="000000"/>
                </a:solidFill>
                <a:latin typeface="Kabel Ultra-Bold"/>
              </a:rPr>
              <a:t>Etapa da ideação:</a:t>
            </a:r>
          </a:p>
          <a:p>
            <a:pPr algn="l">
              <a:lnSpc>
                <a:spcPts val="5004"/>
              </a:lnSpc>
            </a:pPr>
            <a:r>
              <a:rPr lang="en-US" sz="3600">
                <a:solidFill>
                  <a:srgbClr val="000000"/>
                </a:solidFill>
                <a:latin typeface="Kabel Ultra-Bold"/>
              </a:rPr>
              <a:t>    A ideação compreende a geração de ideias alinhadas com os desafios priorizados na etapa anterior e a apresentação das mesmas, sem julgamento. </a:t>
            </a:r>
          </a:p>
          <a:p>
            <a:pPr algn="l">
              <a:lnSpc>
                <a:spcPts val="5004"/>
              </a:lnSpc>
            </a:pPr>
            <a:r>
              <a:rPr lang="en-US" sz="3600">
                <a:solidFill>
                  <a:srgbClr val="000000"/>
                </a:solidFill>
                <a:latin typeface="Kabel Ultra-Bold"/>
              </a:rPr>
              <a:t> </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 Etapas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0" y="5094549"/>
            <a:ext cx="18288000" cy="5787517"/>
          </a:xfrm>
          <a:prstGeom prst="rect">
            <a:avLst/>
          </a:prstGeom>
        </p:spPr>
        <p:txBody>
          <a:bodyPr anchor="t" rtlCol="false" tIns="0" lIns="0" bIns="0" rIns="0">
            <a:spAutoFit/>
          </a:bodyPr>
          <a:lstStyle/>
          <a:p>
            <a:pPr algn="l" marL="885191" indent="-442595" lvl="1">
              <a:lnSpc>
                <a:spcPts val="5699"/>
              </a:lnSpc>
              <a:buFont typeface="Arial"/>
              <a:buChar char="•"/>
            </a:pPr>
            <a:r>
              <a:rPr lang="en-US" sz="4100">
                <a:solidFill>
                  <a:srgbClr val="000000"/>
                </a:solidFill>
                <a:latin typeface="Kabel Ultra-Bold"/>
              </a:rPr>
              <a:t>Etapa do protótipo:</a:t>
            </a:r>
          </a:p>
          <a:p>
            <a:pPr algn="l">
              <a:lnSpc>
                <a:spcPts val="5699"/>
              </a:lnSpc>
            </a:pPr>
            <a:r>
              <a:rPr lang="en-US" sz="4100">
                <a:solidFill>
                  <a:srgbClr val="000000"/>
                </a:solidFill>
                <a:latin typeface="Kabel"/>
              </a:rPr>
              <a:t>    </a:t>
            </a:r>
            <a:r>
              <a:rPr lang="en-US" sz="4100">
                <a:solidFill>
                  <a:srgbClr val="000000"/>
                </a:solidFill>
                <a:latin typeface="Kabel Ultra-Bold"/>
              </a:rPr>
              <a:t> Após percorrer todos esses caminhos, a equipe seleciona oficialmente as ideias mais produtivas frente à resolução do problema. </a:t>
            </a:r>
          </a:p>
          <a:p>
            <a:pPr algn="l" marL="885191" indent="-442595" lvl="1">
              <a:lnSpc>
                <a:spcPts val="5699"/>
              </a:lnSpc>
              <a:buFont typeface="Arial"/>
              <a:buChar char="•"/>
            </a:pPr>
            <a:r>
              <a:rPr lang="en-US" sz="4100">
                <a:solidFill>
                  <a:srgbClr val="000000"/>
                </a:solidFill>
                <a:latin typeface="Kabel Ultra-Bold"/>
              </a:rPr>
              <a:t> Etapa da implementação:</a:t>
            </a:r>
          </a:p>
          <a:p>
            <a:pPr algn="l">
              <a:lnSpc>
                <a:spcPts val="5699"/>
              </a:lnSpc>
            </a:pPr>
            <a:r>
              <a:rPr lang="en-US" sz="4100">
                <a:solidFill>
                  <a:srgbClr val="000000"/>
                </a:solidFill>
                <a:latin typeface="Kabel"/>
              </a:rPr>
              <a:t>    </a:t>
            </a:r>
            <a:r>
              <a:rPr lang="en-US" sz="4100">
                <a:solidFill>
                  <a:srgbClr val="000000"/>
                </a:solidFill>
                <a:latin typeface="Kabel Ultra-Bold"/>
              </a:rPr>
              <a:t> É a implementação que a ideia ou solução de problema, desenvolvido por todas as demais fases anteriores, é apresentada ao público.</a:t>
            </a:r>
          </a:p>
          <a:p>
            <a:pPr algn="l">
              <a:lnSpc>
                <a:spcPts val="5838"/>
              </a:lnSpc>
            </a:pPr>
          </a:p>
          <a:p>
            <a:pPr algn="l">
              <a:lnSpc>
                <a:spcPts val="5699"/>
              </a:lnSpc>
            </a:pPr>
            <a:r>
              <a:rPr lang="en-US" sz="4100">
                <a:solidFill>
                  <a:srgbClr val="000000"/>
                </a:solidFill>
                <a:latin typeface="Kabel Ultra-Bold"/>
              </a:rPr>
              <a:t> </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 Etapas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62845" y="4876027"/>
            <a:ext cx="12132895" cy="3820541"/>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Significa entrar na cabeça dos seus usuários finais para realmente entender suas experiências e problemas, viabilizando criar soluções melhores. (E continuar experimentando, testando e refinando essas ideias até chegar a um produto final consistente.)</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7.2.1. Empatia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62845" y="4990448"/>
            <a:ext cx="12132895" cy="306806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Ideação é a terceira etapa do Design Thinking e é marcada por ser o momento onde acontece o brainstorming sobre o projeto e sobre as propostas para solucionar o problema apresentado.</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7.2.2. Ideação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62845" y="4981575"/>
            <a:ext cx="12132895" cy="306806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Prototipação no Design Thinking, nada mais é do que trazer nossas ideias para o mundo físico. A representação primária de uma ideia. É a possibilidade de se errar quantas vezes for necessário e com agilidade antes do produto ou serviço final.</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7.2.3. Prototipação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62845" y="4990448"/>
            <a:ext cx="12132895" cy="457301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O teste e validação de soluções em design thinking permitem reduzir os riscos e incertezas associados ao desenvolvimento de novos produtos ou serviços. Através da experimentação e da análise dos resultados, é possível tomar decisões embasadas em dados concretos, minimizando o impacto de possíveis fracassos.</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7.2.4. Teste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223626" y="7106135"/>
            <a:ext cx="3678551" cy="3180865"/>
          </a:xfrm>
          <a:custGeom>
            <a:avLst/>
            <a:gdLst/>
            <a:ahLst/>
            <a:cxnLst/>
            <a:rect r="r" b="b" t="t" l="l"/>
            <a:pathLst>
              <a:path h="3180865" w="3678551">
                <a:moveTo>
                  <a:pt x="0" y="0"/>
                </a:moveTo>
                <a:lnTo>
                  <a:pt x="3678551" y="0"/>
                </a:lnTo>
                <a:lnTo>
                  <a:pt x="3678551" y="3180865"/>
                </a:lnTo>
                <a:lnTo>
                  <a:pt x="0" y="3180865"/>
                </a:lnTo>
                <a:lnTo>
                  <a:pt x="0" y="0"/>
                </a:lnTo>
                <a:close/>
              </a:path>
            </a:pathLst>
          </a:custGeom>
          <a:blipFill>
            <a:blip r:embed="rId6"/>
            <a:stretch>
              <a:fillRect l="0" t="0" r="0" b="0"/>
            </a:stretch>
          </a:blipFill>
        </p:spPr>
      </p:sp>
      <p:sp>
        <p:nvSpPr>
          <p:cNvPr name="Freeform 7" id="7"/>
          <p:cNvSpPr/>
          <p:nvPr/>
        </p:nvSpPr>
        <p:spPr>
          <a:xfrm flipH="false" flipV="false" rot="-1077970">
            <a:off x="-2750111" y="-5894756"/>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7"/>
            <a:stretch>
              <a:fillRect l="0" t="0" r="0" b="0"/>
            </a:stretch>
          </a:blipFill>
        </p:spPr>
      </p:sp>
      <p:sp>
        <p:nvSpPr>
          <p:cNvPr name="Freeform 8" id="8"/>
          <p:cNvSpPr/>
          <p:nvPr/>
        </p:nvSpPr>
        <p:spPr>
          <a:xfrm flipH="false" flipV="false" rot="1644584">
            <a:off x="-3505498" y="8496865"/>
            <a:ext cx="7010997" cy="3973337"/>
          </a:xfrm>
          <a:custGeom>
            <a:avLst/>
            <a:gdLst/>
            <a:ahLst/>
            <a:cxnLst/>
            <a:rect r="r" b="b" t="t" l="l"/>
            <a:pathLst>
              <a:path h="3973337" w="7010997">
                <a:moveTo>
                  <a:pt x="0" y="0"/>
                </a:moveTo>
                <a:lnTo>
                  <a:pt x="7010996" y="0"/>
                </a:lnTo>
                <a:lnTo>
                  <a:pt x="7010996" y="3973337"/>
                </a:lnTo>
                <a:lnTo>
                  <a:pt x="0" y="3973337"/>
                </a:lnTo>
                <a:lnTo>
                  <a:pt x="0" y="0"/>
                </a:lnTo>
                <a:close/>
              </a:path>
            </a:pathLst>
          </a:custGeom>
          <a:blipFill>
            <a:blip r:embed="rId8"/>
            <a:stretch>
              <a:fillRect l="0" t="0" r="0" b="0"/>
            </a:stretch>
          </a:blipFill>
        </p:spPr>
      </p:sp>
      <p:sp>
        <p:nvSpPr>
          <p:cNvPr name="Freeform 9" id="9"/>
          <p:cNvSpPr/>
          <p:nvPr/>
        </p:nvSpPr>
        <p:spPr>
          <a:xfrm flipH="false" flipV="false" rot="0">
            <a:off x="17238712" y="5667840"/>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9"/>
            <a:stretch>
              <a:fillRect l="0" t="0" r="0" b="0"/>
            </a:stretch>
          </a:blipFill>
        </p:spPr>
      </p:sp>
      <p:sp>
        <p:nvSpPr>
          <p:cNvPr name="TextBox 10" id="10"/>
          <p:cNvSpPr txBox="true"/>
          <p:nvPr/>
        </p:nvSpPr>
        <p:spPr>
          <a:xfrm rot="0">
            <a:off x="2438063" y="2412714"/>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Design Thinking</a:t>
            </a:r>
          </a:p>
        </p:txBody>
      </p:sp>
      <p:sp>
        <p:nvSpPr>
          <p:cNvPr name="TextBox 11" id="11"/>
          <p:cNvSpPr txBox="true"/>
          <p:nvPr/>
        </p:nvSpPr>
        <p:spPr>
          <a:xfrm rot="0">
            <a:off x="3562845" y="4990448"/>
            <a:ext cx="12132895" cy="3068066"/>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A metodologia depende de fatores culturais para ser um sucesso. Entender os desafios que podem surgir e saber como superá-los é primordial para ter bons resultados por meio dessa abordagem.</a:t>
            </a:r>
          </a:p>
        </p:txBody>
      </p:sp>
      <p:sp>
        <p:nvSpPr>
          <p:cNvPr name="TextBox 12" id="12"/>
          <p:cNvSpPr txBox="true"/>
          <p:nvPr/>
        </p:nvSpPr>
        <p:spPr>
          <a:xfrm rot="0">
            <a:off x="3518896" y="3952596"/>
            <a:ext cx="12096008"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7.2.5. Implementação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494089" y="4253438"/>
            <a:ext cx="12270409" cy="5457078"/>
          </a:xfrm>
          <a:prstGeom prst="rect">
            <a:avLst/>
          </a:prstGeom>
        </p:spPr>
        <p:txBody>
          <a:bodyPr anchor="t" rtlCol="false" tIns="0" lIns="0" bIns="0" rIns="0">
            <a:spAutoFit/>
          </a:bodyPr>
          <a:lstStyle/>
          <a:p>
            <a:pPr algn="ctr">
              <a:lnSpc>
                <a:spcPts val="6078"/>
              </a:lnSpc>
            </a:pPr>
            <a:r>
              <a:rPr lang="en-US" sz="4373">
                <a:solidFill>
                  <a:srgbClr val="000000"/>
                </a:solidFill>
                <a:latin typeface="Kabel Ultra-Bold"/>
              </a:rPr>
              <a:t>Uma regra de negócio descreve um aspecto do negócio, definindo ou restringindo tanto sua estrutura quanto seu comportamento. Ou ainda: Uma regra define uma diretriz para cada contexto específico de um negócio, sobre qual deve ser o resultado esperado para cada ação ou decisão.</a:t>
            </a:r>
          </a:p>
          <a:p>
            <a:pPr algn="ctr">
              <a:lnSpc>
                <a:spcPts val="6078"/>
              </a:lnSpc>
            </a:pPr>
          </a:p>
          <a:p>
            <a:pPr algn="ctr">
              <a:lnSpc>
                <a:spcPts val="6078"/>
              </a:lnSpc>
            </a:pP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1.3. Regras de Negócio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248603">
            <a:off x="9942385" y="7462709"/>
            <a:ext cx="13824590" cy="4826039"/>
          </a:xfrm>
          <a:custGeom>
            <a:avLst/>
            <a:gdLst/>
            <a:ahLst/>
            <a:cxnLst/>
            <a:rect r="r" b="b" t="t" l="l"/>
            <a:pathLst>
              <a:path h="4826039" w="13824590">
                <a:moveTo>
                  <a:pt x="0" y="0"/>
                </a:moveTo>
                <a:lnTo>
                  <a:pt x="13824591" y="0"/>
                </a:lnTo>
                <a:lnTo>
                  <a:pt x="13824591"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22820">
            <a:off x="12399619" y="627949"/>
            <a:ext cx="5623475" cy="2650063"/>
          </a:xfrm>
          <a:custGeom>
            <a:avLst/>
            <a:gdLst/>
            <a:ahLst/>
            <a:cxnLst/>
            <a:rect r="r" b="b" t="t" l="l"/>
            <a:pathLst>
              <a:path h="2650063" w="5623475">
                <a:moveTo>
                  <a:pt x="0" y="0"/>
                </a:moveTo>
                <a:lnTo>
                  <a:pt x="5623475" y="0"/>
                </a:lnTo>
                <a:lnTo>
                  <a:pt x="5623475" y="2650063"/>
                </a:lnTo>
                <a:lnTo>
                  <a:pt x="0" y="2650063"/>
                </a:lnTo>
                <a:lnTo>
                  <a:pt x="0" y="0"/>
                </a:lnTo>
                <a:close/>
              </a:path>
            </a:pathLst>
          </a:custGeom>
          <a:blipFill>
            <a:blip r:embed="rId6"/>
            <a:stretch>
              <a:fillRect l="0" t="0" r="0" b="0"/>
            </a:stretch>
          </a:blipFill>
        </p:spPr>
      </p:sp>
      <p:sp>
        <p:nvSpPr>
          <p:cNvPr name="TextBox 8" id="8"/>
          <p:cNvSpPr txBox="true"/>
          <p:nvPr/>
        </p:nvSpPr>
        <p:spPr>
          <a:xfrm rot="0">
            <a:off x="-3722682" y="828675"/>
            <a:ext cx="13049309" cy="1780901"/>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Fontes:</a:t>
            </a:r>
          </a:p>
        </p:txBody>
      </p:sp>
      <p:sp>
        <p:nvSpPr>
          <p:cNvPr name="Freeform 9" id="9"/>
          <p:cNvSpPr/>
          <p:nvPr/>
        </p:nvSpPr>
        <p:spPr>
          <a:xfrm flipH="false" flipV="false" rot="-936180">
            <a:off x="217955" y="7802678"/>
            <a:ext cx="4812787" cy="2280058"/>
          </a:xfrm>
          <a:custGeom>
            <a:avLst/>
            <a:gdLst/>
            <a:ahLst/>
            <a:cxnLst/>
            <a:rect r="r" b="b" t="t" l="l"/>
            <a:pathLst>
              <a:path h="2280058" w="4812787">
                <a:moveTo>
                  <a:pt x="0" y="0"/>
                </a:moveTo>
                <a:lnTo>
                  <a:pt x="4812787" y="0"/>
                </a:lnTo>
                <a:lnTo>
                  <a:pt x="4812787" y="2280058"/>
                </a:lnTo>
                <a:lnTo>
                  <a:pt x="0" y="2280058"/>
                </a:lnTo>
                <a:lnTo>
                  <a:pt x="0" y="0"/>
                </a:lnTo>
                <a:close/>
              </a:path>
            </a:pathLst>
          </a:custGeom>
          <a:blipFill>
            <a:blip r:embed="rId7"/>
            <a:stretch>
              <a:fillRect l="0" t="0" r="0" b="0"/>
            </a:stretch>
          </a:blipFill>
        </p:spPr>
      </p:sp>
      <p:sp>
        <p:nvSpPr>
          <p:cNvPr name="TextBox 10" id="10"/>
          <p:cNvSpPr txBox="true"/>
          <p:nvPr/>
        </p:nvSpPr>
        <p:spPr>
          <a:xfrm rot="0">
            <a:off x="777180" y="2466701"/>
            <a:ext cx="14434176" cy="5085207"/>
          </a:xfrm>
          <a:prstGeom prst="rect">
            <a:avLst/>
          </a:prstGeom>
        </p:spPr>
        <p:txBody>
          <a:bodyPr anchor="t" rtlCol="false" tIns="0" lIns="0" bIns="0" rIns="0">
            <a:spAutoFit/>
          </a:bodyPr>
          <a:lstStyle/>
          <a:p>
            <a:pPr algn="l" marL="777243" indent="-388622" lvl="1">
              <a:lnSpc>
                <a:spcPts val="5004"/>
              </a:lnSpc>
              <a:buFont typeface="Arial"/>
              <a:buChar char="•"/>
            </a:pPr>
            <a:r>
              <a:rPr lang="en-US" sz="3600">
                <a:solidFill>
                  <a:srgbClr val="000000"/>
                </a:solidFill>
                <a:latin typeface="Kabel Ultra-Bold"/>
              </a:rPr>
              <a:t> https://www.coopersystem.com.br/analise-de-requisitos-o-que-e-e-para-que-serve/</a:t>
            </a:r>
          </a:p>
          <a:p>
            <a:pPr algn="l" marL="777243" indent="-388622" lvl="1">
              <a:lnSpc>
                <a:spcPts val="5004"/>
              </a:lnSpc>
              <a:buFont typeface="Arial"/>
              <a:buChar char="•"/>
            </a:pPr>
            <a:r>
              <a:rPr lang="en-US" sz="3600">
                <a:solidFill>
                  <a:srgbClr val="000000"/>
                </a:solidFill>
                <a:latin typeface="Kabel Ultra-Bold"/>
              </a:rPr>
              <a:t> https://www.mestresdaweb.com.br/tecnologias/requisitos-funcionais-e-nao-funcionais-o-que-sao</a:t>
            </a:r>
          </a:p>
          <a:p>
            <a:pPr algn="l" marL="777243" indent="-388622" lvl="1">
              <a:lnSpc>
                <a:spcPts val="5004"/>
              </a:lnSpc>
              <a:buFont typeface="Arial"/>
              <a:buChar char="•"/>
            </a:pPr>
            <a:r>
              <a:rPr lang="en-US" sz="3600">
                <a:solidFill>
                  <a:srgbClr val="000000"/>
                </a:solidFill>
                <a:latin typeface="Kabel Ultra-Bold"/>
              </a:rPr>
              <a:t>https://www.alura.com.br/artigos/o-que-sao-regras-de-negocio#</a:t>
            </a:r>
          </a:p>
          <a:p>
            <a:pPr algn="l" marL="777243" indent="-388622" lvl="1">
              <a:lnSpc>
                <a:spcPts val="5004"/>
              </a:lnSpc>
              <a:buFont typeface="Arial"/>
              <a:buChar char="•"/>
            </a:pPr>
            <a:r>
              <a:rPr lang="en-US" sz="3600">
                <a:solidFill>
                  <a:srgbClr val="000000"/>
                </a:solidFill>
                <a:latin typeface="Kabel Ultra-Bold"/>
              </a:rPr>
              <a:t> https://visuresolutions.com/pt/blog/requirements-change-management/</a:t>
            </a:r>
          </a:p>
          <a:p>
            <a:pPr algn="l" marL="777243" indent="-388622" lvl="1">
              <a:lnSpc>
                <a:spcPts val="5004"/>
              </a:lnSpc>
              <a:buFont typeface="Arial"/>
              <a:buChar char="•"/>
            </a:pPr>
            <a:r>
              <a:rPr lang="en-US" sz="3600">
                <a:solidFill>
                  <a:srgbClr val="000000"/>
                </a:solidFill>
                <a:latin typeface="Kabel Ultra-Bold"/>
              </a:rPr>
              <a:t> https://fwctecnologia.com/blog/post/%20requisitos-processo-desenvolvimento-software</a:t>
            </a:r>
          </a:p>
          <a:p>
            <a:pPr algn="l" marL="777243" indent="-388622" lvl="1">
              <a:lnSpc>
                <a:spcPts val="5004"/>
              </a:lnSpc>
              <a:buFont typeface="Arial"/>
              <a:buChar char="•"/>
            </a:pPr>
            <a:r>
              <a:rPr lang="en-US" sz="3600">
                <a:solidFill>
                  <a:srgbClr val="000000"/>
                </a:solidFill>
                <a:latin typeface="Kabel Ultra-Bold"/>
              </a:rPr>
              <a:t>https://blog.somostera.com/data-science/versionamento</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213588" y="2061876"/>
            <a:ext cx="13860825" cy="5829873"/>
          </a:xfrm>
          <a:prstGeom prst="rect">
            <a:avLst/>
          </a:prstGeom>
        </p:spPr>
        <p:txBody>
          <a:bodyPr anchor="t" rtlCol="false" tIns="0" lIns="0" bIns="0" rIns="0">
            <a:spAutoFit/>
          </a:bodyPr>
          <a:lstStyle/>
          <a:p>
            <a:pPr algn="ctr">
              <a:lnSpc>
                <a:spcPts val="23415"/>
              </a:lnSpc>
            </a:pPr>
            <a:r>
              <a:rPr lang="en-US" sz="16725">
                <a:solidFill>
                  <a:srgbClr val="141619"/>
                </a:solidFill>
                <a:latin typeface="Futura Display"/>
              </a:rPr>
              <a:t>Muito Obrigado pela Atenção!</a:t>
            </a:r>
          </a:p>
        </p:txBody>
      </p:sp>
      <p:sp>
        <p:nvSpPr>
          <p:cNvPr name="Freeform 7" id="7"/>
          <p:cNvSpPr/>
          <p:nvPr/>
        </p:nvSpPr>
        <p:spPr>
          <a:xfrm flipH="false" flipV="false" rot="-2248603">
            <a:off x="9942385" y="7462709"/>
            <a:ext cx="13824590" cy="4826039"/>
          </a:xfrm>
          <a:custGeom>
            <a:avLst/>
            <a:gdLst/>
            <a:ahLst/>
            <a:cxnLst/>
            <a:rect r="r" b="b" t="t" l="l"/>
            <a:pathLst>
              <a:path h="4826039" w="13824590">
                <a:moveTo>
                  <a:pt x="0" y="0"/>
                </a:moveTo>
                <a:lnTo>
                  <a:pt x="13824591" y="0"/>
                </a:lnTo>
                <a:lnTo>
                  <a:pt x="13824591"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332262" y="306451"/>
            <a:ext cx="5623475" cy="2650063"/>
          </a:xfrm>
          <a:custGeom>
            <a:avLst/>
            <a:gdLst/>
            <a:ahLst/>
            <a:cxnLst/>
            <a:rect r="r" b="b" t="t" l="l"/>
            <a:pathLst>
              <a:path h="2650063" w="5623475">
                <a:moveTo>
                  <a:pt x="0" y="0"/>
                </a:moveTo>
                <a:lnTo>
                  <a:pt x="5623476" y="0"/>
                </a:lnTo>
                <a:lnTo>
                  <a:pt x="5623476" y="2650063"/>
                </a:lnTo>
                <a:lnTo>
                  <a:pt x="0" y="2650063"/>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192265" y="4207988"/>
            <a:ext cx="13335121" cy="7000128"/>
          </a:xfrm>
          <a:prstGeom prst="rect">
            <a:avLst/>
          </a:prstGeom>
        </p:spPr>
        <p:txBody>
          <a:bodyPr anchor="t" rtlCol="false" tIns="0" lIns="0" bIns="0" rIns="0">
            <a:spAutoFit/>
          </a:bodyPr>
          <a:lstStyle/>
          <a:p>
            <a:pPr algn="ctr">
              <a:lnSpc>
                <a:spcPts val="6078"/>
              </a:lnSpc>
            </a:pPr>
            <a:r>
              <a:rPr lang="en-US" sz="4373">
                <a:solidFill>
                  <a:srgbClr val="000000"/>
                </a:solidFill>
                <a:latin typeface="Kabel Ultra-Bold"/>
              </a:rPr>
              <a:t>Restrições são informações disponíveis, fornecidas pelos stakeholders e outras influências externas, e limitam as opções para se executar o projeto. Por exemplo, pode ser um orçamento pré-definido, datas impostas, cláusulas contratuais definindo o tipo de recurso a ser utilizado etc. As restrições definem como o projeto deve ser executado e gerenciado. Devem ser descritas de forma impositiva e específica, deixando claro que não há dúvidas quanto a necessidade de respeitá-las.</a:t>
            </a:r>
          </a:p>
          <a:p>
            <a:pPr algn="ctr">
              <a:lnSpc>
                <a:spcPts val="6078"/>
              </a:lnSpc>
            </a:pP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1.4. Restrições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494089" y="4126921"/>
            <a:ext cx="12270409" cy="4933076"/>
          </a:xfrm>
          <a:prstGeom prst="rect">
            <a:avLst/>
          </a:prstGeom>
        </p:spPr>
        <p:txBody>
          <a:bodyPr anchor="t" rtlCol="false" tIns="0" lIns="0" bIns="0" rIns="0">
            <a:spAutoFit/>
          </a:bodyPr>
          <a:lstStyle/>
          <a:p>
            <a:pPr algn="ctr">
              <a:lnSpc>
                <a:spcPts val="6356"/>
              </a:lnSpc>
            </a:pPr>
            <a:r>
              <a:rPr lang="en-US" sz="4573">
                <a:solidFill>
                  <a:srgbClr val="000000"/>
                </a:solidFill>
                <a:latin typeface="Kabel Ultra-Bold"/>
              </a:rPr>
              <a:t>Parte da etapa de elicitação, os requisitos funcionais são todos os problemas e necessidades que devem ser atendidos e resolvidos pelo software por meio de funções ou serviços.</a:t>
            </a:r>
          </a:p>
          <a:p>
            <a:pPr algn="ctr">
              <a:lnSpc>
                <a:spcPts val="6356"/>
              </a:lnSpc>
            </a:pPr>
          </a:p>
          <a:p>
            <a:pPr algn="ctr">
              <a:lnSpc>
                <a:spcPts val="6912"/>
              </a:lnSpc>
            </a:pP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1.5.1. Funcionais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1837565" y="8274953"/>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07494">
            <a:off x="4764575" y="11349"/>
            <a:ext cx="2638756" cy="3121592"/>
          </a:xfrm>
          <a:custGeom>
            <a:avLst/>
            <a:gdLst/>
            <a:ahLst/>
            <a:cxnLst/>
            <a:rect r="r" b="b" t="t" l="l"/>
            <a:pathLst>
              <a:path h="3121592" w="2638756">
                <a:moveTo>
                  <a:pt x="0" y="0"/>
                </a:moveTo>
                <a:lnTo>
                  <a:pt x="2638756" y="0"/>
                </a:lnTo>
                <a:lnTo>
                  <a:pt x="2638756" y="3121592"/>
                </a:lnTo>
                <a:lnTo>
                  <a:pt x="0" y="3121592"/>
                </a:lnTo>
                <a:lnTo>
                  <a:pt x="0" y="0"/>
                </a:lnTo>
                <a:close/>
              </a:path>
            </a:pathLst>
          </a:custGeom>
          <a:blipFill>
            <a:blip r:embed="rId6"/>
            <a:stretch>
              <a:fillRect l="0" t="0" r="0" b="0"/>
            </a:stretch>
          </a:blipFill>
        </p:spPr>
      </p:sp>
      <p:sp>
        <p:nvSpPr>
          <p:cNvPr name="Freeform 7" id="7"/>
          <p:cNvSpPr/>
          <p:nvPr/>
        </p:nvSpPr>
        <p:spPr>
          <a:xfrm flipH="false" flipV="false" rot="0">
            <a:off x="15662303" y="7438361"/>
            <a:ext cx="3193993" cy="3639879"/>
          </a:xfrm>
          <a:custGeom>
            <a:avLst/>
            <a:gdLst/>
            <a:ahLst/>
            <a:cxnLst/>
            <a:rect r="r" b="b" t="t" l="l"/>
            <a:pathLst>
              <a:path h="3639879" w="3193993">
                <a:moveTo>
                  <a:pt x="0" y="0"/>
                </a:moveTo>
                <a:lnTo>
                  <a:pt x="3193994" y="0"/>
                </a:lnTo>
                <a:lnTo>
                  <a:pt x="3193994" y="3639878"/>
                </a:lnTo>
                <a:lnTo>
                  <a:pt x="0" y="3639878"/>
                </a:lnTo>
                <a:lnTo>
                  <a:pt x="0" y="0"/>
                </a:lnTo>
                <a:close/>
              </a:path>
            </a:pathLst>
          </a:custGeom>
          <a:blipFill>
            <a:blip r:embed="rId7"/>
            <a:stretch>
              <a:fillRect l="0" t="0" r="0" b="0"/>
            </a:stretch>
          </a:blipFill>
        </p:spPr>
      </p:sp>
      <p:sp>
        <p:nvSpPr>
          <p:cNvPr name="Freeform 8" id="8"/>
          <p:cNvSpPr/>
          <p:nvPr/>
        </p:nvSpPr>
        <p:spPr>
          <a:xfrm flipH="false" flipV="false" rot="0">
            <a:off x="-4235310" y="-440585"/>
            <a:ext cx="6331306" cy="8229600"/>
          </a:xfrm>
          <a:custGeom>
            <a:avLst/>
            <a:gdLst/>
            <a:ahLst/>
            <a:cxnLst/>
            <a:rect r="r" b="b" t="t" l="l"/>
            <a:pathLst>
              <a:path h="8229600" w="6331306">
                <a:moveTo>
                  <a:pt x="0" y="0"/>
                </a:moveTo>
                <a:lnTo>
                  <a:pt x="6331305" y="0"/>
                </a:lnTo>
                <a:lnTo>
                  <a:pt x="6331305" y="8229600"/>
                </a:lnTo>
                <a:lnTo>
                  <a:pt x="0" y="8229600"/>
                </a:lnTo>
                <a:lnTo>
                  <a:pt x="0" y="0"/>
                </a:lnTo>
                <a:close/>
              </a:path>
            </a:pathLst>
          </a:custGeom>
          <a:blipFill>
            <a:blip r:embed="rId8"/>
            <a:stretch>
              <a:fillRect l="0" t="0" r="0" b="0"/>
            </a:stretch>
          </a:blipFill>
        </p:spPr>
      </p:sp>
      <p:sp>
        <p:nvSpPr>
          <p:cNvPr name="Freeform 9" id="9"/>
          <p:cNvSpPr/>
          <p:nvPr/>
        </p:nvSpPr>
        <p:spPr>
          <a:xfrm flipH="false" flipV="false" rot="0">
            <a:off x="13811648" y="-2342224"/>
            <a:ext cx="8106970" cy="7073729"/>
          </a:xfrm>
          <a:custGeom>
            <a:avLst/>
            <a:gdLst/>
            <a:ahLst/>
            <a:cxnLst/>
            <a:rect r="r" b="b" t="t" l="l"/>
            <a:pathLst>
              <a:path h="7073729" w="8106970">
                <a:moveTo>
                  <a:pt x="0" y="0"/>
                </a:moveTo>
                <a:lnTo>
                  <a:pt x="8106969" y="0"/>
                </a:lnTo>
                <a:lnTo>
                  <a:pt x="8106969" y="7073729"/>
                </a:lnTo>
                <a:lnTo>
                  <a:pt x="0" y="7073729"/>
                </a:lnTo>
                <a:lnTo>
                  <a:pt x="0" y="0"/>
                </a:lnTo>
                <a:close/>
              </a:path>
            </a:pathLst>
          </a:custGeom>
          <a:blipFill>
            <a:blip r:embed="rId9"/>
            <a:stretch>
              <a:fillRect l="0" t="0" r="0" b="0"/>
            </a:stretch>
          </a:blipFill>
        </p:spPr>
      </p:sp>
      <p:sp>
        <p:nvSpPr>
          <p:cNvPr name="TextBox 10" id="10"/>
          <p:cNvSpPr txBox="true"/>
          <p:nvPr/>
        </p:nvSpPr>
        <p:spPr>
          <a:xfrm rot="0">
            <a:off x="3513139" y="4136446"/>
            <a:ext cx="12270409" cy="6095380"/>
          </a:xfrm>
          <a:prstGeom prst="rect">
            <a:avLst/>
          </a:prstGeom>
        </p:spPr>
        <p:txBody>
          <a:bodyPr anchor="t" rtlCol="false" tIns="0" lIns="0" bIns="0" rIns="0">
            <a:spAutoFit/>
          </a:bodyPr>
          <a:lstStyle/>
          <a:p>
            <a:pPr algn="ctr">
              <a:lnSpc>
                <a:spcPts val="6078"/>
              </a:lnSpc>
            </a:pPr>
            <a:r>
              <a:rPr lang="en-US" sz="4373">
                <a:solidFill>
                  <a:srgbClr val="000000"/>
                </a:solidFill>
                <a:latin typeface="Kabel Ultra-Bold"/>
              </a:rPr>
              <a:t>Requisitos não-funcionais são os requisitos relacionados ao uso da aplicação em termos de desempenho, usabilidade, confiabilidade, segurança, disponibilidade, manutenibilidade e tecnologias envolvidas. Não é preciso o cliente dizer sobre eles, pois eles são características mínimas de um software de qualidade, ficando a cargo do desenvolvedor optar por atender esses requisitos ou não.</a:t>
            </a:r>
          </a:p>
          <a:p>
            <a:pPr algn="ctr">
              <a:lnSpc>
                <a:spcPts val="4966"/>
              </a:lnSpc>
            </a:pPr>
          </a:p>
        </p:txBody>
      </p:sp>
      <p:sp>
        <p:nvSpPr>
          <p:cNvPr name="TextBox 11" id="11"/>
          <p:cNvSpPr txBox="true"/>
          <p:nvPr/>
        </p:nvSpPr>
        <p:spPr>
          <a:xfrm rot="0">
            <a:off x="2612994" y="1891179"/>
            <a:ext cx="13049309" cy="178303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Requisitos</a:t>
            </a:r>
          </a:p>
        </p:txBody>
      </p:sp>
      <p:sp>
        <p:nvSpPr>
          <p:cNvPr name="TextBox 12" id="12"/>
          <p:cNvSpPr txBox="true"/>
          <p:nvPr/>
        </p:nvSpPr>
        <p:spPr>
          <a:xfrm rot="0">
            <a:off x="3002444" y="34822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1.5.2. Não funcionais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84965" y="5778280"/>
            <a:ext cx="3603035" cy="3200910"/>
          </a:xfrm>
          <a:custGeom>
            <a:avLst/>
            <a:gdLst/>
            <a:ahLst/>
            <a:cxnLst/>
            <a:rect r="r" b="b" t="t" l="l"/>
            <a:pathLst>
              <a:path h="3200910" w="3603035">
                <a:moveTo>
                  <a:pt x="0" y="0"/>
                </a:moveTo>
                <a:lnTo>
                  <a:pt x="3603035" y="0"/>
                </a:lnTo>
                <a:lnTo>
                  <a:pt x="3603035"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837583" y="4405838"/>
            <a:ext cx="12132895" cy="436010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De forma simples, o levantamento de requisitos trata-se do processo de compreensão e identificação das necessidades que o cliente espera ser solucionado pelo sistema que será desenvolvido, definindo a função que o software vai desempenhar. </a:t>
            </a:r>
          </a:p>
          <a:p>
            <a:pPr algn="ctr">
              <a:lnSpc>
                <a:spcPts val="4170"/>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2.1. Definição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6886" y="-2113043"/>
            <a:ext cx="21110022" cy="16861630"/>
          </a:xfrm>
          <a:custGeom>
            <a:avLst/>
            <a:gdLst/>
            <a:ahLst/>
            <a:cxnLst/>
            <a:rect r="r" b="b" t="t" l="l"/>
            <a:pathLst>
              <a:path h="16861630" w="21110022">
                <a:moveTo>
                  <a:pt x="0" y="0"/>
                </a:moveTo>
                <a:lnTo>
                  <a:pt x="21110023" y="0"/>
                </a:lnTo>
                <a:lnTo>
                  <a:pt x="21110023" y="16861631"/>
                </a:lnTo>
                <a:lnTo>
                  <a:pt x="0" y="16861631"/>
                </a:lnTo>
                <a:lnTo>
                  <a:pt x="0" y="0"/>
                </a:lnTo>
                <a:close/>
              </a:path>
            </a:pathLst>
          </a:custGeom>
          <a:blipFill>
            <a:blip r:embed="rId2"/>
            <a:stretch>
              <a:fillRect l="0" t="0" r="0" b="0"/>
            </a:stretch>
          </a:blipFill>
        </p:spPr>
      </p:sp>
      <p:sp>
        <p:nvSpPr>
          <p:cNvPr name="Freeform 3" id="3"/>
          <p:cNvSpPr/>
          <p:nvPr/>
        </p:nvSpPr>
        <p:spPr>
          <a:xfrm flipH="false" flipV="false" rot="0">
            <a:off x="-2284782" y="8722171"/>
            <a:ext cx="13824590" cy="4826039"/>
          </a:xfrm>
          <a:custGeom>
            <a:avLst/>
            <a:gdLst/>
            <a:ahLst/>
            <a:cxnLst/>
            <a:rect r="r" b="b" t="t" l="l"/>
            <a:pathLst>
              <a:path h="4826039" w="13824590">
                <a:moveTo>
                  <a:pt x="0" y="0"/>
                </a:moveTo>
                <a:lnTo>
                  <a:pt x="13824590" y="0"/>
                </a:lnTo>
                <a:lnTo>
                  <a:pt x="13824590" y="4826038"/>
                </a:lnTo>
                <a:lnTo>
                  <a:pt x="0" y="4826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9658" y="-7435771"/>
            <a:ext cx="21397901" cy="10645456"/>
          </a:xfrm>
          <a:custGeom>
            <a:avLst/>
            <a:gdLst/>
            <a:ahLst/>
            <a:cxnLst/>
            <a:rect r="r" b="b" t="t" l="l"/>
            <a:pathLst>
              <a:path h="10645456" w="21397901">
                <a:moveTo>
                  <a:pt x="0" y="0"/>
                </a:moveTo>
                <a:lnTo>
                  <a:pt x="21397901" y="0"/>
                </a:lnTo>
                <a:lnTo>
                  <a:pt x="21397901" y="10645456"/>
                </a:lnTo>
                <a:lnTo>
                  <a:pt x="0" y="10645456"/>
                </a:lnTo>
                <a:lnTo>
                  <a:pt x="0" y="0"/>
                </a:lnTo>
                <a:close/>
              </a:path>
            </a:pathLst>
          </a:custGeom>
          <a:blipFill>
            <a:blip r:embed="rId5"/>
            <a:stretch>
              <a:fillRect l="0" t="0" r="0" b="0"/>
            </a:stretch>
          </a:blipFill>
        </p:spPr>
      </p:sp>
      <p:sp>
        <p:nvSpPr>
          <p:cNvPr name="Freeform 5" id="5"/>
          <p:cNvSpPr/>
          <p:nvPr/>
        </p:nvSpPr>
        <p:spPr>
          <a:xfrm flipH="false" flipV="false" rot="1286360">
            <a:off x="7690326" y="-3141551"/>
            <a:ext cx="13824590" cy="4826039"/>
          </a:xfrm>
          <a:custGeom>
            <a:avLst/>
            <a:gdLst/>
            <a:ahLst/>
            <a:cxnLst/>
            <a:rect r="r" b="b" t="t" l="l"/>
            <a:pathLst>
              <a:path h="4826039" w="13824590">
                <a:moveTo>
                  <a:pt x="0" y="0"/>
                </a:moveTo>
                <a:lnTo>
                  <a:pt x="13824590" y="0"/>
                </a:lnTo>
                <a:lnTo>
                  <a:pt x="13824590" y="4826039"/>
                </a:lnTo>
                <a:lnTo>
                  <a:pt x="0" y="4826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995564"/>
            <a:ext cx="3603035" cy="3200910"/>
          </a:xfrm>
          <a:custGeom>
            <a:avLst/>
            <a:gdLst/>
            <a:ahLst/>
            <a:cxnLst/>
            <a:rect r="r" b="b" t="t" l="l"/>
            <a:pathLst>
              <a:path h="3200910" w="3603035">
                <a:moveTo>
                  <a:pt x="0" y="0"/>
                </a:moveTo>
                <a:lnTo>
                  <a:pt x="3603035" y="0"/>
                </a:lnTo>
                <a:lnTo>
                  <a:pt x="3603035" y="3200910"/>
                </a:lnTo>
                <a:lnTo>
                  <a:pt x="0" y="3200910"/>
                </a:lnTo>
                <a:lnTo>
                  <a:pt x="0" y="0"/>
                </a:lnTo>
                <a:close/>
              </a:path>
            </a:pathLst>
          </a:custGeom>
          <a:blipFill>
            <a:blip r:embed="rId6"/>
            <a:stretch>
              <a:fillRect l="0" t="0" r="0" b="0"/>
            </a:stretch>
          </a:blipFill>
        </p:spPr>
      </p:sp>
      <p:sp>
        <p:nvSpPr>
          <p:cNvPr name="Freeform 7" id="7"/>
          <p:cNvSpPr/>
          <p:nvPr/>
        </p:nvSpPr>
        <p:spPr>
          <a:xfrm flipH="false" flipV="false" rot="-2700000">
            <a:off x="-4454821" y="-1981533"/>
            <a:ext cx="9359811" cy="5214226"/>
          </a:xfrm>
          <a:custGeom>
            <a:avLst/>
            <a:gdLst/>
            <a:ahLst/>
            <a:cxnLst/>
            <a:rect r="r" b="b" t="t" l="l"/>
            <a:pathLst>
              <a:path h="5214226" w="9359811">
                <a:moveTo>
                  <a:pt x="0" y="0"/>
                </a:moveTo>
                <a:lnTo>
                  <a:pt x="9359811" y="0"/>
                </a:lnTo>
                <a:lnTo>
                  <a:pt x="9359811" y="5214226"/>
                </a:lnTo>
                <a:lnTo>
                  <a:pt x="0" y="5214226"/>
                </a:lnTo>
                <a:lnTo>
                  <a:pt x="0" y="0"/>
                </a:lnTo>
                <a:close/>
              </a:path>
            </a:pathLst>
          </a:custGeom>
          <a:blipFill>
            <a:blip r:embed="rId7"/>
            <a:stretch>
              <a:fillRect l="0" t="0" r="0" b="0"/>
            </a:stretch>
          </a:blipFill>
        </p:spPr>
      </p:sp>
      <p:sp>
        <p:nvSpPr>
          <p:cNvPr name="Freeform 8" id="8"/>
          <p:cNvSpPr/>
          <p:nvPr/>
        </p:nvSpPr>
        <p:spPr>
          <a:xfrm flipH="false" flipV="false" rot="-750653">
            <a:off x="5570742" y="8542332"/>
            <a:ext cx="16230600" cy="3560588"/>
          </a:xfrm>
          <a:custGeom>
            <a:avLst/>
            <a:gdLst/>
            <a:ahLst/>
            <a:cxnLst/>
            <a:rect r="r" b="b" t="t" l="l"/>
            <a:pathLst>
              <a:path h="3560588" w="16230600">
                <a:moveTo>
                  <a:pt x="0" y="0"/>
                </a:moveTo>
                <a:lnTo>
                  <a:pt x="16230600" y="0"/>
                </a:lnTo>
                <a:lnTo>
                  <a:pt x="16230600" y="3560588"/>
                </a:lnTo>
                <a:lnTo>
                  <a:pt x="0" y="3560588"/>
                </a:lnTo>
                <a:lnTo>
                  <a:pt x="0" y="0"/>
                </a:lnTo>
                <a:close/>
              </a:path>
            </a:pathLst>
          </a:custGeom>
          <a:blipFill>
            <a:blip r:embed="rId8"/>
            <a:stretch>
              <a:fillRect l="0" t="0" r="0" b="0"/>
            </a:stretch>
          </a:blipFill>
        </p:spPr>
      </p:sp>
      <p:sp>
        <p:nvSpPr>
          <p:cNvPr name="Freeform 9" id="9"/>
          <p:cNvSpPr/>
          <p:nvPr/>
        </p:nvSpPr>
        <p:spPr>
          <a:xfrm flipH="false" flipV="false" rot="-2462773">
            <a:off x="-6841402" y="9052684"/>
            <a:ext cx="9113239" cy="3802767"/>
          </a:xfrm>
          <a:custGeom>
            <a:avLst/>
            <a:gdLst/>
            <a:ahLst/>
            <a:cxnLst/>
            <a:rect r="r" b="b" t="t" l="l"/>
            <a:pathLst>
              <a:path h="3802767" w="9113239">
                <a:moveTo>
                  <a:pt x="0" y="0"/>
                </a:moveTo>
                <a:lnTo>
                  <a:pt x="9113240" y="0"/>
                </a:lnTo>
                <a:lnTo>
                  <a:pt x="9113240" y="3802767"/>
                </a:lnTo>
                <a:lnTo>
                  <a:pt x="0" y="3802767"/>
                </a:lnTo>
                <a:lnTo>
                  <a:pt x="0" y="0"/>
                </a:lnTo>
                <a:close/>
              </a:path>
            </a:pathLst>
          </a:custGeom>
          <a:blipFill>
            <a:blip r:embed="rId9"/>
            <a:stretch>
              <a:fillRect l="0" t="0" r="0" b="0"/>
            </a:stretch>
          </a:blipFill>
        </p:spPr>
      </p:sp>
      <p:sp>
        <p:nvSpPr>
          <p:cNvPr name="TextBox 10" id="10"/>
          <p:cNvSpPr txBox="true"/>
          <p:nvPr/>
        </p:nvSpPr>
        <p:spPr>
          <a:xfrm rot="0">
            <a:off x="3877197" y="4405838"/>
            <a:ext cx="12132895" cy="5865050"/>
          </a:xfrm>
          <a:prstGeom prst="rect">
            <a:avLst/>
          </a:prstGeom>
        </p:spPr>
        <p:txBody>
          <a:bodyPr anchor="t" rtlCol="false" tIns="0" lIns="0" bIns="0" rIns="0">
            <a:spAutoFit/>
          </a:bodyPr>
          <a:lstStyle/>
          <a:p>
            <a:pPr algn="ctr">
              <a:lnSpc>
                <a:spcPts val="5976"/>
              </a:lnSpc>
            </a:pPr>
            <a:r>
              <a:rPr lang="en-US" sz="4299">
                <a:solidFill>
                  <a:srgbClr val="000000"/>
                </a:solidFill>
                <a:latin typeface="Kabel Ultra-Bold"/>
              </a:rPr>
              <a:t> O levantamento de requisitos é o momento em que fundimos, necessidade e expertise, em um roteiro. Essa fusão se dá por meio da composição de um briefing, um cenário ou visão geral, que vai definir toda a estrutura do projeto, e é feito em concordância com o cliente. Para isso, é necessário que seja delimitado uma série de requisitos, técnicos, funcionais, não funcionais, entre outros. </a:t>
            </a:r>
          </a:p>
          <a:p>
            <a:pPr algn="l">
              <a:lnSpc>
                <a:spcPts val="4170"/>
              </a:lnSpc>
            </a:pPr>
          </a:p>
        </p:txBody>
      </p:sp>
      <p:sp>
        <p:nvSpPr>
          <p:cNvPr name="TextBox 11" id="11"/>
          <p:cNvSpPr txBox="true"/>
          <p:nvPr/>
        </p:nvSpPr>
        <p:spPr>
          <a:xfrm rot="0">
            <a:off x="2619345" y="357367"/>
            <a:ext cx="13049309" cy="3626616"/>
          </a:xfrm>
          <a:prstGeom prst="rect">
            <a:avLst/>
          </a:prstGeom>
        </p:spPr>
        <p:txBody>
          <a:bodyPr anchor="t" rtlCol="false" tIns="0" lIns="0" bIns="0" rIns="0">
            <a:spAutoFit/>
          </a:bodyPr>
          <a:lstStyle/>
          <a:p>
            <a:pPr algn="ctr">
              <a:lnSpc>
                <a:spcPts val="14597"/>
              </a:lnSpc>
            </a:pPr>
            <a:r>
              <a:rPr lang="en-US" sz="10426">
                <a:solidFill>
                  <a:srgbClr val="141619"/>
                </a:solidFill>
                <a:latin typeface="Futura Display"/>
              </a:rPr>
              <a:t>Levantamento de Requisitos</a:t>
            </a:r>
          </a:p>
        </p:txBody>
      </p:sp>
      <p:sp>
        <p:nvSpPr>
          <p:cNvPr name="TextBox 12" id="12"/>
          <p:cNvSpPr txBox="true"/>
          <p:nvPr/>
        </p:nvSpPr>
        <p:spPr>
          <a:xfrm rot="0">
            <a:off x="3154844" y="3634686"/>
            <a:ext cx="8984581" cy="933077"/>
          </a:xfrm>
          <a:prstGeom prst="rect">
            <a:avLst/>
          </a:prstGeom>
        </p:spPr>
        <p:txBody>
          <a:bodyPr anchor="t" rtlCol="false" tIns="0" lIns="0" bIns="0" rIns="0">
            <a:spAutoFit/>
          </a:bodyPr>
          <a:lstStyle/>
          <a:p>
            <a:pPr algn="l" marL="1055683" indent="-527841" lvl="1">
              <a:lnSpc>
                <a:spcPts val="6845"/>
              </a:lnSpc>
              <a:buFont typeface="Arial"/>
              <a:buChar char="•"/>
            </a:pPr>
            <a:r>
              <a:rPr lang="en-US" sz="4889">
                <a:solidFill>
                  <a:srgbClr val="141619"/>
                </a:solidFill>
                <a:latin typeface="Kabel Ultra-Bold"/>
              </a:rPr>
              <a:t>2.2.1. Briefing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DAGHXdB8gGI</dc:identifier>
  <dcterms:modified xsi:type="dcterms:W3CDTF">2011-08-01T06:04:30Z</dcterms:modified>
  <cp:revision>1</cp:revision>
  <dc:title>LER</dc:title>
</cp:coreProperties>
</file>